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7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8250" y="0"/>
            <a:ext cx="2889250" cy="495300"/>
          </a:xfrm>
          <a:prstGeom prst="rect">
            <a:avLst/>
          </a:prstGeom>
        </p:spPr>
        <p:txBody>
          <a:bodyPr vert="horz" lIns="91440" tIns="45720" rIns="91440" bIns="45720" rtlCol="0"/>
          <a:lstStyle>
            <a:lvl1pPr algn="r">
              <a:defRPr sz="1200"/>
            </a:lvl1pPr>
          </a:lstStyle>
          <a:p>
            <a:fld id="{F03351D3-09C0-4DA5-B265-12BB60C380DB}" type="datetimeFigureOut">
              <a:rPr lang="nl-NL" smtClean="0"/>
              <a:t>20-3-2020</a:t>
            </a:fld>
            <a:endParaRPr lang="nl-NL"/>
          </a:p>
        </p:txBody>
      </p:sp>
      <p:sp>
        <p:nvSpPr>
          <p:cNvPr id="4" name="Tijdelijke aanduiding voor voettekst 3"/>
          <p:cNvSpPr>
            <a:spLocks noGrp="1"/>
          </p:cNvSpPr>
          <p:nvPr>
            <p:ph type="ftr" sz="quarter" idx="2"/>
          </p:nvPr>
        </p:nvSpPr>
        <p:spPr>
          <a:xfrm>
            <a:off x="0" y="9377363"/>
            <a:ext cx="2889250" cy="4953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8250" y="9377363"/>
            <a:ext cx="2889250" cy="495300"/>
          </a:xfrm>
          <a:prstGeom prst="rect">
            <a:avLst/>
          </a:prstGeom>
        </p:spPr>
        <p:txBody>
          <a:bodyPr vert="horz" lIns="91440" tIns="45720" rIns="91440" bIns="45720" rtlCol="0" anchor="b"/>
          <a:lstStyle>
            <a:lvl1pPr algn="r">
              <a:defRPr sz="1200"/>
            </a:lvl1pPr>
          </a:lstStyle>
          <a:p>
            <a:fld id="{48D940B0-5F45-4EED-B8AB-3570743F9B35}" type="slidenum">
              <a:rPr lang="nl-NL" smtClean="0"/>
              <a:t>‹nr.›</a:t>
            </a:fld>
            <a:endParaRPr lang="nl-NL"/>
          </a:p>
        </p:txBody>
      </p:sp>
    </p:spTree>
    <p:extLst>
      <p:ext uri="{BB962C8B-B14F-4D97-AF65-F5344CB8AC3E}">
        <p14:creationId xmlns:p14="http://schemas.microsoft.com/office/powerpoint/2010/main" val="3337653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46F86BC0-E2B3-4F9D-B0A3-E0A2C8433D97}" type="datetimeFigureOut">
              <a:rPr lang="nl-NL" smtClean="0"/>
              <a:t>20-3-2020</a:t>
            </a:fld>
            <a:endParaRPr lang="nl-NL"/>
          </a:p>
        </p:txBody>
      </p:sp>
      <p:sp>
        <p:nvSpPr>
          <p:cNvPr id="4" name="Tijdelijke aanduiding voor dia-afbeelding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E7198461-475D-4E39-952A-5EA50C73EB8C}" type="slidenum">
              <a:rPr lang="nl-NL" smtClean="0"/>
              <a:t>‹nr.›</a:t>
            </a:fld>
            <a:endParaRPr lang="nl-NL"/>
          </a:p>
        </p:txBody>
      </p:sp>
    </p:spTree>
    <p:extLst>
      <p:ext uri="{BB962C8B-B14F-4D97-AF65-F5344CB8AC3E}">
        <p14:creationId xmlns:p14="http://schemas.microsoft.com/office/powerpoint/2010/main" val="3481940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CF8BB-EBC7-4B8F-9632-A5A136FBB880}" type="slidenum">
              <a:rPr kumimoji="0" lang="nl" sz="1200" b="0" i="0" u="none" strike="noStrike" kern="1200" cap="none" spc="0" normalizeH="0" baseline="0" noProof="0" smtClean="0">
                <a:ln>
                  <a:noFill/>
                </a:ln>
                <a:solidFill>
                  <a:srgbClr val="40404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 sz="1200" b="0" i="0" u="none" strike="noStrike" kern="1200" cap="none" spc="0" normalizeH="0" baseline="0" noProof="0" dirty="0">
              <a:ln>
                <a:noFill/>
              </a:ln>
              <a:solidFill>
                <a:srgbClr val="404040"/>
              </a:solidFill>
              <a:effectLst/>
              <a:uLnTx/>
              <a:uFillTx/>
              <a:latin typeface="Calibri"/>
              <a:ea typeface="+mn-ea"/>
              <a:cs typeface="+mn-cs"/>
            </a:endParaRPr>
          </a:p>
        </p:txBody>
      </p:sp>
    </p:spTree>
    <p:extLst>
      <p:ext uri="{BB962C8B-B14F-4D97-AF65-F5344CB8AC3E}">
        <p14:creationId xmlns:p14="http://schemas.microsoft.com/office/powerpoint/2010/main" val="783418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09600" y="755780"/>
            <a:ext cx="6858000" cy="3200400"/>
          </a:xfrm>
        </p:spPr>
        <p:txBody>
          <a:bodyPr rtlCol="0" anchor="b">
            <a:normAutofit/>
          </a:bodyPr>
          <a:lstStyle>
            <a:lvl1pPr algn="l">
              <a:lnSpc>
                <a:spcPct val="75000"/>
              </a:lnSpc>
              <a:defRPr sz="8000">
                <a:solidFill>
                  <a:schemeClr val="bg1"/>
                </a:solidFill>
              </a:defRPr>
            </a:lvl1pPr>
          </a:lstStyle>
          <a:p>
            <a:pPr rtl="0"/>
            <a:r>
              <a:rPr lang="nl-NL" noProof="0" smtClean="0"/>
              <a:t>Klik om de stijl te bewerken</a:t>
            </a:r>
            <a:endParaRPr lang="nl" noProof="0" dirty="0"/>
          </a:p>
        </p:txBody>
      </p:sp>
      <p:sp>
        <p:nvSpPr>
          <p:cNvPr id="3" name="Subtitel 2"/>
          <p:cNvSpPr>
            <a:spLocks noGrp="1"/>
          </p:cNvSpPr>
          <p:nvPr>
            <p:ph type="subTitle" idx="1"/>
          </p:nvPr>
        </p:nvSpPr>
        <p:spPr>
          <a:xfrm>
            <a:off x="609600" y="3956180"/>
            <a:ext cx="6858000" cy="1097280"/>
          </a:xfrm>
        </p:spPr>
        <p:txBody>
          <a:bodyPr rtlCol="0">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smtClean="0"/>
              <a:t>Klik om de ondertitelstijl van het model te bewerken</a:t>
            </a:r>
            <a:endParaRPr lang="nl" noProof="0" dirty="0"/>
          </a:p>
        </p:txBody>
      </p:sp>
      <p:sp>
        <p:nvSpPr>
          <p:cNvPr id="4" name="Tijdelijke aanduiding voor datum 3"/>
          <p:cNvSpPr>
            <a:spLocks noGrp="1"/>
          </p:cNvSpPr>
          <p:nvPr>
            <p:ph type="dt" sz="half" idx="10"/>
          </p:nvPr>
        </p:nvSpPr>
        <p:spPr/>
        <p:txBody>
          <a:bodyPr rtlCol="0"/>
          <a:lstStyle/>
          <a:p>
            <a:pPr rtl="0"/>
            <a:fld id="{27C9D3C2-2F2F-4D24-8D2B-45FFA0D6A06D}" type="datetime1">
              <a:rPr lang="nl" noProof="0" smtClean="0"/>
              <a:t>20-3-2020</a:t>
            </a:fld>
            <a:endParaRPr lang="nl" noProof="0" dirty="0"/>
          </a:p>
        </p:txBody>
      </p:sp>
      <p:sp>
        <p:nvSpPr>
          <p:cNvPr id="5" name="Tijdelijke aanduiding voor voettekst 4"/>
          <p:cNvSpPr>
            <a:spLocks noGrp="1"/>
          </p:cNvSpPr>
          <p:nvPr>
            <p:ph type="ftr" sz="quarter" idx="11"/>
          </p:nvPr>
        </p:nvSpPr>
        <p:spPr/>
        <p:txBody>
          <a:bodyPr rtlCol="0"/>
          <a:lstStyle/>
          <a:p>
            <a:pPr rtl="0"/>
            <a:r>
              <a:rPr lang="nl" noProof="0" dirty="0"/>
              <a:t>Een voettekst toevoegen</a:t>
            </a:r>
          </a:p>
        </p:txBody>
      </p:sp>
      <p:sp>
        <p:nvSpPr>
          <p:cNvPr id="6" name="Tijdelijke aanduiding voor dianummer 5"/>
          <p:cNvSpPr>
            <a:spLocks noGrp="1"/>
          </p:cNvSpPr>
          <p:nvPr>
            <p:ph type="sldNum" sz="quarter" idx="12"/>
          </p:nvPr>
        </p:nvSpPr>
        <p:spPr/>
        <p:txBody>
          <a:bodyPr rtlCol="0"/>
          <a:lstStyle/>
          <a:p>
            <a:pPr rtl="0"/>
            <a:fld id="{E31375A4-56A4-47D6-9801-1991572033F7}" type="slidenum">
              <a:rPr lang="nl" noProof="0" smtClean="0"/>
              <a:pPr rtl="0"/>
              <a:t>‹nr.›</a:t>
            </a:fld>
            <a:endParaRPr lang="nl" noProof="0" dirty="0"/>
          </a:p>
        </p:txBody>
      </p:sp>
    </p:spTree>
    <p:extLst>
      <p:ext uri="{BB962C8B-B14F-4D97-AF65-F5344CB8AC3E}">
        <p14:creationId xmlns:p14="http://schemas.microsoft.com/office/powerpoint/2010/main" val="100127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smtClean="0"/>
              <a:t>Klik om de stijl te bewerken</a:t>
            </a:r>
            <a:endParaRPr lang="nl" noProof="0" dirty="0"/>
          </a:p>
        </p:txBody>
      </p:sp>
      <p:sp>
        <p:nvSpPr>
          <p:cNvPr id="3" name="Tijdelijke aanduiding voor verticale tekst 2"/>
          <p:cNvSpPr>
            <a:spLocks noGrp="1"/>
          </p:cNvSpPr>
          <p:nvPr>
            <p:ph type="body" orient="vert" idx="1"/>
          </p:nvPr>
        </p:nvSpPr>
        <p:spPr/>
        <p:txBody>
          <a:bodyPr vert="eaVert" rtlCol="0"/>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 noProof="0" dirty="0"/>
          </a:p>
        </p:txBody>
      </p:sp>
      <p:sp>
        <p:nvSpPr>
          <p:cNvPr id="4" name="Tijdelijke aanduiding voor datum 3"/>
          <p:cNvSpPr>
            <a:spLocks noGrp="1"/>
          </p:cNvSpPr>
          <p:nvPr>
            <p:ph type="dt" sz="half" idx="10"/>
          </p:nvPr>
        </p:nvSpPr>
        <p:spPr/>
        <p:txBody>
          <a:bodyPr rtlCol="0"/>
          <a:lstStyle/>
          <a:p>
            <a:pPr rtl="0"/>
            <a:fld id="{D289933C-B2A6-42EE-AE40-892376646174}" type="datetime1">
              <a:rPr lang="nl" noProof="0" smtClean="0"/>
              <a:t>20-3-2020</a:t>
            </a:fld>
            <a:endParaRPr lang="nl" noProof="0" dirty="0"/>
          </a:p>
        </p:txBody>
      </p:sp>
      <p:sp>
        <p:nvSpPr>
          <p:cNvPr id="5" name="Tijdelijke aanduiding voor voettekst 4"/>
          <p:cNvSpPr>
            <a:spLocks noGrp="1"/>
          </p:cNvSpPr>
          <p:nvPr>
            <p:ph type="ftr" sz="quarter" idx="11"/>
          </p:nvPr>
        </p:nvSpPr>
        <p:spPr/>
        <p:txBody>
          <a:bodyPr rtlCol="0"/>
          <a:lstStyle/>
          <a:p>
            <a:pPr rtl="0"/>
            <a:r>
              <a:rPr lang="nl" noProof="0" dirty="0"/>
              <a:t>Een voettekst toevoegen</a:t>
            </a:r>
          </a:p>
        </p:txBody>
      </p:sp>
      <p:sp>
        <p:nvSpPr>
          <p:cNvPr id="6" name="Tijdelijke aanduiding voor dianummer 5"/>
          <p:cNvSpPr>
            <a:spLocks noGrp="1"/>
          </p:cNvSpPr>
          <p:nvPr>
            <p:ph type="sldNum" sz="quarter" idx="12"/>
          </p:nvPr>
        </p:nvSpPr>
        <p:spPr/>
        <p:txBody>
          <a:bodyPr rtlCol="0"/>
          <a:lstStyle/>
          <a:p>
            <a:pPr rtl="0"/>
            <a:fld id="{E31375A4-56A4-47D6-9801-1991572033F7}" type="slidenum">
              <a:rPr lang="nl" noProof="0" smtClean="0"/>
              <a:t>‹nr.›</a:t>
            </a:fld>
            <a:endParaRPr lang="nl" noProof="0" dirty="0"/>
          </a:p>
        </p:txBody>
      </p:sp>
    </p:spTree>
    <p:extLst>
      <p:ext uri="{BB962C8B-B14F-4D97-AF65-F5344CB8AC3E}">
        <p14:creationId xmlns:p14="http://schemas.microsoft.com/office/powerpoint/2010/main" val="231944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342120" y="380999"/>
            <a:ext cx="2011680" cy="6096001"/>
          </a:xfrm>
        </p:spPr>
        <p:txBody>
          <a:bodyPr vert="eaVert" rtlCol="0"/>
          <a:lstStyle>
            <a:lvl1pPr>
              <a:defRPr/>
            </a:lvl1pPr>
          </a:lstStyle>
          <a:p>
            <a:pPr rtl="0"/>
            <a:r>
              <a:rPr lang="nl-NL" noProof="0" smtClean="0"/>
              <a:t>Klik om de stijl te bewerken</a:t>
            </a:r>
            <a:endParaRPr lang="nl" noProof="0" dirty="0"/>
          </a:p>
        </p:txBody>
      </p:sp>
      <p:sp>
        <p:nvSpPr>
          <p:cNvPr id="3" name="Tijdelijke aanduiding voor verticale tekst 2"/>
          <p:cNvSpPr>
            <a:spLocks noGrp="1"/>
          </p:cNvSpPr>
          <p:nvPr>
            <p:ph type="body" orient="vert" idx="1"/>
          </p:nvPr>
        </p:nvSpPr>
        <p:spPr>
          <a:xfrm>
            <a:off x="1981199" y="380999"/>
            <a:ext cx="7074859" cy="6096001"/>
          </a:xfrm>
        </p:spPr>
        <p:txBody>
          <a:bodyPr vert="eaVert" rtlCol="0"/>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 noProof="0" dirty="0"/>
          </a:p>
        </p:txBody>
      </p:sp>
      <p:sp>
        <p:nvSpPr>
          <p:cNvPr id="4" name="Tijdelijke aanduiding voor datum 3"/>
          <p:cNvSpPr>
            <a:spLocks noGrp="1"/>
          </p:cNvSpPr>
          <p:nvPr>
            <p:ph type="dt" sz="half" idx="10"/>
          </p:nvPr>
        </p:nvSpPr>
        <p:spPr/>
        <p:txBody>
          <a:bodyPr rtlCol="0"/>
          <a:lstStyle/>
          <a:p>
            <a:pPr rtl="0"/>
            <a:fld id="{09C7BDEB-33AE-442A-B5F3-92FB5164F9F2}" type="datetime1">
              <a:rPr lang="nl" noProof="0" smtClean="0"/>
              <a:t>20-3-2020</a:t>
            </a:fld>
            <a:endParaRPr lang="nl" noProof="0" dirty="0"/>
          </a:p>
        </p:txBody>
      </p:sp>
      <p:sp>
        <p:nvSpPr>
          <p:cNvPr id="5" name="Tijdelijke aanduiding voor voettekst 4"/>
          <p:cNvSpPr>
            <a:spLocks noGrp="1"/>
          </p:cNvSpPr>
          <p:nvPr>
            <p:ph type="ftr" sz="quarter" idx="11"/>
          </p:nvPr>
        </p:nvSpPr>
        <p:spPr/>
        <p:txBody>
          <a:bodyPr rtlCol="0"/>
          <a:lstStyle/>
          <a:p>
            <a:pPr rtl="0"/>
            <a:r>
              <a:rPr lang="nl" noProof="0" dirty="0"/>
              <a:t>Een voettekst toevoegen</a:t>
            </a:r>
          </a:p>
        </p:txBody>
      </p:sp>
      <p:sp>
        <p:nvSpPr>
          <p:cNvPr id="6" name="Tijdelijke aanduiding voor dianummer 5"/>
          <p:cNvSpPr>
            <a:spLocks noGrp="1"/>
          </p:cNvSpPr>
          <p:nvPr>
            <p:ph type="sldNum" sz="quarter" idx="12"/>
          </p:nvPr>
        </p:nvSpPr>
        <p:spPr/>
        <p:txBody>
          <a:bodyPr rtlCol="0"/>
          <a:lstStyle/>
          <a:p>
            <a:pPr rtl="0"/>
            <a:fld id="{E31375A4-56A4-47D6-9801-1991572033F7}" type="slidenum">
              <a:rPr lang="nl" noProof="0" smtClean="0"/>
              <a:t>‹nr.›</a:t>
            </a:fld>
            <a:endParaRPr lang="nl" noProof="0" dirty="0"/>
          </a:p>
        </p:txBody>
      </p:sp>
    </p:spTree>
    <p:extLst>
      <p:ext uri="{BB962C8B-B14F-4D97-AF65-F5344CB8AC3E}">
        <p14:creationId xmlns:p14="http://schemas.microsoft.com/office/powerpoint/2010/main" val="102900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smtClean="0"/>
              <a:t>Klik om de stijl te bewerken</a:t>
            </a:r>
            <a:endParaRPr lang="nl" noProof="0" dirty="0"/>
          </a:p>
        </p:txBody>
      </p:sp>
      <p:sp>
        <p:nvSpPr>
          <p:cNvPr id="3" name="Tijdelijke aanduiding voor inhoud 2"/>
          <p:cNvSpPr>
            <a:spLocks noGrp="1"/>
          </p:cNvSpPr>
          <p:nvPr>
            <p:ph idx="1"/>
          </p:nvPr>
        </p:nvSpPr>
        <p:spPr/>
        <p:txBody>
          <a:bodyPr rtlCol="0"/>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 noProof="0" dirty="0"/>
          </a:p>
        </p:txBody>
      </p:sp>
      <p:sp>
        <p:nvSpPr>
          <p:cNvPr id="4" name="Tijdelijke aanduiding voor datum 3"/>
          <p:cNvSpPr>
            <a:spLocks noGrp="1"/>
          </p:cNvSpPr>
          <p:nvPr>
            <p:ph type="dt" sz="half" idx="10"/>
          </p:nvPr>
        </p:nvSpPr>
        <p:spPr/>
        <p:txBody>
          <a:bodyPr rtlCol="0"/>
          <a:lstStyle>
            <a:lvl1pPr>
              <a:defRPr>
                <a:solidFill>
                  <a:schemeClr val="tx2">
                    <a:lumMod val="65000"/>
                    <a:lumOff val="35000"/>
                  </a:schemeClr>
                </a:solidFill>
              </a:defRPr>
            </a:lvl1pPr>
          </a:lstStyle>
          <a:p>
            <a:pPr rtl="0"/>
            <a:fld id="{EB0694CC-A25F-4421-B754-D23208D592FF}" type="datetime1">
              <a:rPr lang="nl" noProof="0" smtClean="0"/>
              <a:t>20-3-2020</a:t>
            </a:fld>
            <a:endParaRPr lang="nl" noProof="0" dirty="0"/>
          </a:p>
        </p:txBody>
      </p:sp>
      <p:sp>
        <p:nvSpPr>
          <p:cNvPr id="5" name="Tijdelijke aanduiding voor voettekst 4"/>
          <p:cNvSpPr>
            <a:spLocks noGrp="1"/>
          </p:cNvSpPr>
          <p:nvPr>
            <p:ph type="ftr" sz="quarter" idx="11"/>
          </p:nvPr>
        </p:nvSpPr>
        <p:spPr/>
        <p:txBody>
          <a:bodyPr rtlCol="0"/>
          <a:lstStyle>
            <a:lvl1pPr>
              <a:defRPr>
                <a:solidFill>
                  <a:schemeClr val="tx2">
                    <a:lumMod val="65000"/>
                    <a:lumOff val="35000"/>
                  </a:schemeClr>
                </a:solidFill>
              </a:defRPr>
            </a:lvl1pPr>
          </a:lstStyle>
          <a:p>
            <a:pPr rtl="0"/>
            <a:r>
              <a:rPr lang="nl" noProof="0" dirty="0"/>
              <a:t>Een voettekst toevoegen</a:t>
            </a:r>
          </a:p>
        </p:txBody>
      </p:sp>
      <p:sp>
        <p:nvSpPr>
          <p:cNvPr id="6" name="Tijdelijke aanduiding voor dianummer 5"/>
          <p:cNvSpPr>
            <a:spLocks noGrp="1"/>
          </p:cNvSpPr>
          <p:nvPr>
            <p:ph type="sldNum" sz="quarter" idx="12"/>
          </p:nvPr>
        </p:nvSpPr>
        <p:spPr/>
        <p:txBody>
          <a:bodyPr rtlCol="0"/>
          <a:lstStyle>
            <a:lvl1pPr>
              <a:defRPr>
                <a:solidFill>
                  <a:schemeClr val="tx2">
                    <a:lumMod val="65000"/>
                    <a:lumOff val="35000"/>
                  </a:schemeClr>
                </a:solidFill>
              </a:defRPr>
            </a:lvl1pPr>
          </a:lstStyle>
          <a:p>
            <a:pPr rtl="0"/>
            <a:fld id="{E31375A4-56A4-47D6-9801-1991572033F7}" type="slidenum">
              <a:rPr lang="nl" noProof="0" smtClean="0"/>
              <a:pPr rtl="0"/>
              <a:t>‹nr.›</a:t>
            </a:fld>
            <a:endParaRPr lang="nl" noProof="0" dirty="0"/>
          </a:p>
        </p:txBody>
      </p:sp>
    </p:spTree>
    <p:extLst>
      <p:ext uri="{BB962C8B-B14F-4D97-AF65-F5344CB8AC3E}">
        <p14:creationId xmlns:p14="http://schemas.microsoft.com/office/powerpoint/2010/main" val="284857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822960"/>
            <a:ext cx="8686800" cy="2011680"/>
          </a:xfrm>
        </p:spPr>
        <p:txBody>
          <a:bodyPr rtlCol="0" anchor="b">
            <a:normAutofit/>
          </a:bodyPr>
          <a:lstStyle>
            <a:lvl1pPr>
              <a:defRPr sz="6600"/>
            </a:lvl1pPr>
          </a:lstStyle>
          <a:p>
            <a:pPr rtl="0"/>
            <a:r>
              <a:rPr lang="nl-NL" noProof="0" smtClean="0"/>
              <a:t>Klik om de stijl te bewerken</a:t>
            </a:r>
            <a:endParaRPr lang="nl" noProof="0" dirty="0"/>
          </a:p>
        </p:txBody>
      </p:sp>
      <p:sp>
        <p:nvSpPr>
          <p:cNvPr id="3" name="Tijdelijke aanduiding voor tekst 2"/>
          <p:cNvSpPr>
            <a:spLocks noGrp="1"/>
          </p:cNvSpPr>
          <p:nvPr>
            <p:ph type="body" idx="1"/>
          </p:nvPr>
        </p:nvSpPr>
        <p:spPr>
          <a:xfrm>
            <a:off x="609600" y="2834640"/>
            <a:ext cx="8686800" cy="1097280"/>
          </a:xfrm>
        </p:spPr>
        <p:txBody>
          <a:bodyPr rtlCol="0">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nl-NL" noProof="0" smtClean="0"/>
              <a:t>Tekststijl van het model bewerken</a:t>
            </a:r>
          </a:p>
        </p:txBody>
      </p:sp>
    </p:spTree>
    <p:extLst>
      <p:ext uri="{BB962C8B-B14F-4D97-AF65-F5344CB8AC3E}">
        <p14:creationId xmlns:p14="http://schemas.microsoft.com/office/powerpoint/2010/main" val="274871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smtClean="0"/>
              <a:t>Klik om de stijl te bewerken</a:t>
            </a:r>
            <a:endParaRPr lang="nl" noProof="0" dirty="0"/>
          </a:p>
        </p:txBody>
      </p:sp>
      <p:sp>
        <p:nvSpPr>
          <p:cNvPr id="3" name="Tijdelijke aanduiding voor inhoud 2"/>
          <p:cNvSpPr>
            <a:spLocks noGrp="1"/>
          </p:cNvSpPr>
          <p:nvPr>
            <p:ph sz="half" idx="1"/>
          </p:nvPr>
        </p:nvSpPr>
        <p:spPr>
          <a:xfrm>
            <a:off x="1981200" y="1981200"/>
            <a:ext cx="4572000" cy="4480560"/>
          </a:xfrm>
        </p:spPr>
        <p:txBody>
          <a:bodyPr rtlCol="0">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 noProof="0" dirty="0"/>
          </a:p>
        </p:txBody>
      </p:sp>
      <p:sp>
        <p:nvSpPr>
          <p:cNvPr id="4" name="Tijdelijke aanduiding voor inhoud 3"/>
          <p:cNvSpPr>
            <a:spLocks noGrp="1"/>
          </p:cNvSpPr>
          <p:nvPr>
            <p:ph sz="half" idx="2"/>
          </p:nvPr>
        </p:nvSpPr>
        <p:spPr>
          <a:xfrm>
            <a:off x="6781800" y="1981200"/>
            <a:ext cx="4572000" cy="4480560"/>
          </a:xfrm>
        </p:spPr>
        <p:txBody>
          <a:bodyPr rtlCol="0">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 noProof="0" dirty="0"/>
          </a:p>
        </p:txBody>
      </p:sp>
      <p:sp>
        <p:nvSpPr>
          <p:cNvPr id="5" name="Tijdelijke aanduiding voor datum 4"/>
          <p:cNvSpPr>
            <a:spLocks noGrp="1"/>
          </p:cNvSpPr>
          <p:nvPr>
            <p:ph type="dt" sz="half" idx="10"/>
          </p:nvPr>
        </p:nvSpPr>
        <p:spPr/>
        <p:txBody>
          <a:bodyPr rtlCol="0"/>
          <a:lstStyle/>
          <a:p>
            <a:pPr rtl="0"/>
            <a:fld id="{A618A590-D9D7-430B-A007-EA67B13AA1DC}" type="datetime1">
              <a:rPr lang="nl" noProof="0" smtClean="0"/>
              <a:t>20-3-2020</a:t>
            </a:fld>
            <a:endParaRPr lang="nl" noProof="0" dirty="0"/>
          </a:p>
        </p:txBody>
      </p:sp>
      <p:sp>
        <p:nvSpPr>
          <p:cNvPr id="6" name="Tijdelijke aanduiding voor voettekst 5"/>
          <p:cNvSpPr>
            <a:spLocks noGrp="1"/>
          </p:cNvSpPr>
          <p:nvPr>
            <p:ph type="ftr" sz="quarter" idx="11"/>
          </p:nvPr>
        </p:nvSpPr>
        <p:spPr/>
        <p:txBody>
          <a:bodyPr rtlCol="0"/>
          <a:lstStyle/>
          <a:p>
            <a:pPr rtl="0"/>
            <a:r>
              <a:rPr lang="nl" noProof="0" dirty="0"/>
              <a:t>Een voettekst toevoegen</a:t>
            </a:r>
          </a:p>
        </p:txBody>
      </p:sp>
      <p:sp>
        <p:nvSpPr>
          <p:cNvPr id="7" name="Tijdelijke aanduiding voor dianummer 6"/>
          <p:cNvSpPr>
            <a:spLocks noGrp="1"/>
          </p:cNvSpPr>
          <p:nvPr>
            <p:ph type="sldNum" sz="quarter" idx="12"/>
          </p:nvPr>
        </p:nvSpPr>
        <p:spPr/>
        <p:txBody>
          <a:bodyPr rtlCol="0"/>
          <a:lstStyle/>
          <a:p>
            <a:pPr rtl="0"/>
            <a:fld id="{E31375A4-56A4-47D6-9801-1991572033F7}" type="slidenum">
              <a:rPr lang="nl" noProof="0" smtClean="0"/>
              <a:t>‹nr.›</a:t>
            </a:fld>
            <a:endParaRPr lang="nl" noProof="0" dirty="0"/>
          </a:p>
        </p:txBody>
      </p:sp>
    </p:spTree>
    <p:extLst>
      <p:ext uri="{BB962C8B-B14F-4D97-AF65-F5344CB8AC3E}">
        <p14:creationId xmlns:p14="http://schemas.microsoft.com/office/powerpoint/2010/main" val="9487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smtClean="0"/>
              <a:t>Klik om de stijl te bewerken</a:t>
            </a:r>
            <a:endParaRPr lang="nl" noProof="0" dirty="0"/>
          </a:p>
        </p:txBody>
      </p:sp>
      <p:sp>
        <p:nvSpPr>
          <p:cNvPr id="3" name="Tijdelijke aanduiding voor tekst 2"/>
          <p:cNvSpPr>
            <a:spLocks noGrp="1"/>
          </p:cNvSpPr>
          <p:nvPr>
            <p:ph type="body" idx="1"/>
          </p:nvPr>
        </p:nvSpPr>
        <p:spPr>
          <a:xfrm>
            <a:off x="1981200" y="1679448"/>
            <a:ext cx="4572000" cy="830487"/>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smtClean="0"/>
              <a:t>Tekststijl van het model bewerken</a:t>
            </a:r>
          </a:p>
        </p:txBody>
      </p:sp>
      <p:sp>
        <p:nvSpPr>
          <p:cNvPr id="4" name="Tijdelijke aanduiding voor inhoud 3"/>
          <p:cNvSpPr>
            <a:spLocks noGrp="1"/>
          </p:cNvSpPr>
          <p:nvPr>
            <p:ph sz="half" idx="2"/>
          </p:nvPr>
        </p:nvSpPr>
        <p:spPr>
          <a:xfrm>
            <a:off x="1981200" y="2509935"/>
            <a:ext cx="4572000" cy="396706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 noProof="0" dirty="0"/>
          </a:p>
        </p:txBody>
      </p:sp>
      <p:sp>
        <p:nvSpPr>
          <p:cNvPr id="5" name="Tijdelijke aanduiding voor tekst 4"/>
          <p:cNvSpPr>
            <a:spLocks noGrp="1"/>
          </p:cNvSpPr>
          <p:nvPr>
            <p:ph type="body" sz="quarter" idx="3"/>
          </p:nvPr>
        </p:nvSpPr>
        <p:spPr>
          <a:xfrm>
            <a:off x="6781800" y="1679448"/>
            <a:ext cx="4572000" cy="830487"/>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smtClean="0"/>
              <a:t>Tekststijl van het model bewerken</a:t>
            </a:r>
          </a:p>
        </p:txBody>
      </p:sp>
      <p:sp>
        <p:nvSpPr>
          <p:cNvPr id="6" name="Tijdelijke aanduiding voor inhoud 5"/>
          <p:cNvSpPr>
            <a:spLocks noGrp="1"/>
          </p:cNvSpPr>
          <p:nvPr>
            <p:ph sz="quarter" idx="4"/>
          </p:nvPr>
        </p:nvSpPr>
        <p:spPr>
          <a:xfrm>
            <a:off x="6781800" y="2509935"/>
            <a:ext cx="4572000" cy="396706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 noProof="0" dirty="0"/>
          </a:p>
        </p:txBody>
      </p:sp>
      <p:sp>
        <p:nvSpPr>
          <p:cNvPr id="7" name="Tijdelijke aanduiding voor datum 6"/>
          <p:cNvSpPr>
            <a:spLocks noGrp="1"/>
          </p:cNvSpPr>
          <p:nvPr>
            <p:ph type="dt" sz="half" idx="10"/>
          </p:nvPr>
        </p:nvSpPr>
        <p:spPr/>
        <p:txBody>
          <a:bodyPr rtlCol="0"/>
          <a:lstStyle/>
          <a:p>
            <a:pPr rtl="0"/>
            <a:fld id="{198E4A68-48E9-459B-B478-DF58B3ADB07E}" type="datetime1">
              <a:rPr lang="nl" noProof="0" smtClean="0"/>
              <a:t>20-3-2020</a:t>
            </a:fld>
            <a:endParaRPr lang="nl" noProof="0" dirty="0"/>
          </a:p>
        </p:txBody>
      </p:sp>
      <p:sp>
        <p:nvSpPr>
          <p:cNvPr id="8" name="Tijdelijke aanduiding voor voettekst 7"/>
          <p:cNvSpPr>
            <a:spLocks noGrp="1"/>
          </p:cNvSpPr>
          <p:nvPr>
            <p:ph type="ftr" sz="quarter" idx="11"/>
          </p:nvPr>
        </p:nvSpPr>
        <p:spPr/>
        <p:txBody>
          <a:bodyPr rtlCol="0"/>
          <a:lstStyle/>
          <a:p>
            <a:pPr rtl="0"/>
            <a:r>
              <a:rPr lang="nl" noProof="0" dirty="0"/>
              <a:t>Een voettekst toevoegen</a:t>
            </a:r>
          </a:p>
        </p:txBody>
      </p:sp>
      <p:sp>
        <p:nvSpPr>
          <p:cNvPr id="9" name="Tijdelijke aanduiding voor dianummer 8"/>
          <p:cNvSpPr>
            <a:spLocks noGrp="1"/>
          </p:cNvSpPr>
          <p:nvPr>
            <p:ph type="sldNum" sz="quarter" idx="12"/>
          </p:nvPr>
        </p:nvSpPr>
        <p:spPr/>
        <p:txBody>
          <a:bodyPr rtlCol="0"/>
          <a:lstStyle/>
          <a:p>
            <a:pPr rtl="0"/>
            <a:fld id="{E31375A4-56A4-47D6-9801-1991572033F7}" type="slidenum">
              <a:rPr lang="nl" noProof="0" smtClean="0"/>
              <a:t>‹nr.›</a:t>
            </a:fld>
            <a:endParaRPr lang="nl" noProof="0" dirty="0"/>
          </a:p>
        </p:txBody>
      </p:sp>
    </p:spTree>
    <p:extLst>
      <p:ext uri="{BB962C8B-B14F-4D97-AF65-F5344CB8AC3E}">
        <p14:creationId xmlns:p14="http://schemas.microsoft.com/office/powerpoint/2010/main" val="120728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smtClean="0"/>
              <a:t>Klik om de stijl te bewerken</a:t>
            </a:r>
            <a:endParaRPr lang="nl" noProof="0" dirty="0"/>
          </a:p>
        </p:txBody>
      </p:sp>
      <p:sp>
        <p:nvSpPr>
          <p:cNvPr id="3" name="Tijdelijke aanduiding voor datum 2"/>
          <p:cNvSpPr>
            <a:spLocks noGrp="1"/>
          </p:cNvSpPr>
          <p:nvPr>
            <p:ph type="dt" sz="half" idx="10"/>
          </p:nvPr>
        </p:nvSpPr>
        <p:spPr/>
        <p:txBody>
          <a:bodyPr rtlCol="0"/>
          <a:lstStyle/>
          <a:p>
            <a:pPr rtl="0"/>
            <a:fld id="{EDC603EE-AC31-40CB-90AD-483CAF548C0F}" type="datetime1">
              <a:rPr lang="nl" noProof="0" smtClean="0"/>
              <a:t>20-3-2020</a:t>
            </a:fld>
            <a:endParaRPr lang="nl" noProof="0" dirty="0"/>
          </a:p>
        </p:txBody>
      </p:sp>
      <p:sp>
        <p:nvSpPr>
          <p:cNvPr id="4" name="Tijdelijke aanduiding voor voettekst 3"/>
          <p:cNvSpPr>
            <a:spLocks noGrp="1"/>
          </p:cNvSpPr>
          <p:nvPr>
            <p:ph type="ftr" sz="quarter" idx="11"/>
          </p:nvPr>
        </p:nvSpPr>
        <p:spPr/>
        <p:txBody>
          <a:bodyPr rtlCol="0"/>
          <a:lstStyle/>
          <a:p>
            <a:pPr rtl="0"/>
            <a:r>
              <a:rPr lang="nl" noProof="0" dirty="0"/>
              <a:t>Een voettekst toevoegen</a:t>
            </a:r>
          </a:p>
        </p:txBody>
      </p:sp>
      <p:sp>
        <p:nvSpPr>
          <p:cNvPr id="5" name="Tijdelijke aanduiding voor dianummer 4"/>
          <p:cNvSpPr>
            <a:spLocks noGrp="1"/>
          </p:cNvSpPr>
          <p:nvPr>
            <p:ph type="sldNum" sz="quarter" idx="12"/>
          </p:nvPr>
        </p:nvSpPr>
        <p:spPr/>
        <p:txBody>
          <a:bodyPr rtlCol="0"/>
          <a:lstStyle/>
          <a:p>
            <a:pPr rtl="0"/>
            <a:fld id="{E31375A4-56A4-47D6-9801-1991572033F7}" type="slidenum">
              <a:rPr lang="nl" noProof="0" smtClean="0"/>
              <a:t>‹nr.›</a:t>
            </a:fld>
            <a:endParaRPr lang="nl" noProof="0" dirty="0"/>
          </a:p>
        </p:txBody>
      </p:sp>
    </p:spTree>
    <p:extLst>
      <p:ext uri="{BB962C8B-B14F-4D97-AF65-F5344CB8AC3E}">
        <p14:creationId xmlns:p14="http://schemas.microsoft.com/office/powerpoint/2010/main" val="101021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05346A58-2A56-47AA-8247-92A2D1C04907}" type="datetime1">
              <a:rPr lang="nl" noProof="0" smtClean="0"/>
              <a:t>20-3-2020</a:t>
            </a:fld>
            <a:endParaRPr lang="nl" noProof="0" dirty="0"/>
          </a:p>
        </p:txBody>
      </p:sp>
      <p:sp>
        <p:nvSpPr>
          <p:cNvPr id="3" name="Tijdelijke aanduiding voor voettekst 2"/>
          <p:cNvSpPr>
            <a:spLocks noGrp="1"/>
          </p:cNvSpPr>
          <p:nvPr>
            <p:ph type="ftr" sz="quarter" idx="11"/>
          </p:nvPr>
        </p:nvSpPr>
        <p:spPr/>
        <p:txBody>
          <a:bodyPr rtlCol="0"/>
          <a:lstStyle/>
          <a:p>
            <a:pPr rtl="0"/>
            <a:r>
              <a:rPr lang="nl" noProof="0" dirty="0"/>
              <a:t>Een voettekst toevoegen</a:t>
            </a:r>
          </a:p>
        </p:txBody>
      </p:sp>
      <p:sp>
        <p:nvSpPr>
          <p:cNvPr id="4" name="Tijdelijke aanduiding voor dianummer 3"/>
          <p:cNvSpPr>
            <a:spLocks noGrp="1"/>
          </p:cNvSpPr>
          <p:nvPr>
            <p:ph type="sldNum" sz="quarter" idx="12"/>
          </p:nvPr>
        </p:nvSpPr>
        <p:spPr/>
        <p:txBody>
          <a:bodyPr rtlCol="0"/>
          <a:lstStyle/>
          <a:p>
            <a:pPr rtl="0"/>
            <a:fld id="{E31375A4-56A4-47D6-9801-1991572033F7}" type="slidenum">
              <a:rPr lang="nl" noProof="0" smtClean="0"/>
              <a:t>‹nr.›</a:t>
            </a:fld>
            <a:endParaRPr lang="nl" noProof="0" dirty="0"/>
          </a:p>
        </p:txBody>
      </p:sp>
    </p:spTree>
    <p:extLst>
      <p:ext uri="{BB962C8B-B14F-4D97-AF65-F5344CB8AC3E}">
        <p14:creationId xmlns:p14="http://schemas.microsoft.com/office/powerpoint/2010/main" val="93818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559420" y="408993"/>
            <a:ext cx="4800937" cy="1828800"/>
          </a:xfrm>
        </p:spPr>
        <p:txBody>
          <a:bodyPr rtlCol="0" anchor="b">
            <a:noAutofit/>
          </a:bodyPr>
          <a:lstStyle>
            <a:lvl1pPr>
              <a:lnSpc>
                <a:spcPct val="80000"/>
              </a:lnSpc>
              <a:defRPr sz="4400"/>
            </a:lvl1pPr>
          </a:lstStyle>
          <a:p>
            <a:pPr rtl="0"/>
            <a:r>
              <a:rPr lang="nl-NL" noProof="0" smtClean="0"/>
              <a:t>Klik om de stijl te bewerken</a:t>
            </a:r>
            <a:endParaRPr lang="nl" noProof="0" dirty="0"/>
          </a:p>
        </p:txBody>
      </p:sp>
      <p:sp>
        <p:nvSpPr>
          <p:cNvPr id="3" name="Tijdelijke aanduiding voor inhoud 2"/>
          <p:cNvSpPr>
            <a:spLocks noGrp="1"/>
          </p:cNvSpPr>
          <p:nvPr>
            <p:ph idx="1"/>
          </p:nvPr>
        </p:nvSpPr>
        <p:spPr>
          <a:xfrm>
            <a:off x="606491" y="381000"/>
            <a:ext cx="5489510" cy="5791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 noProof="0" dirty="0"/>
          </a:p>
        </p:txBody>
      </p:sp>
      <p:sp>
        <p:nvSpPr>
          <p:cNvPr id="4" name="Tijdelijke aanduiding voor tekst 3"/>
          <p:cNvSpPr>
            <a:spLocks noGrp="1"/>
          </p:cNvSpPr>
          <p:nvPr>
            <p:ph type="body" sz="half" idx="2"/>
          </p:nvPr>
        </p:nvSpPr>
        <p:spPr>
          <a:xfrm>
            <a:off x="6559420" y="2237793"/>
            <a:ext cx="4800937" cy="1828800"/>
          </a:xfrm>
        </p:spPr>
        <p:txBody>
          <a:bodyPr rtlCol="0">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smtClean="0"/>
              <a:t>Tekststijl van het model bewerken</a:t>
            </a:r>
          </a:p>
        </p:txBody>
      </p:sp>
      <p:sp>
        <p:nvSpPr>
          <p:cNvPr id="5" name="Tijdelijke aanduiding voor datum 4"/>
          <p:cNvSpPr>
            <a:spLocks noGrp="1"/>
          </p:cNvSpPr>
          <p:nvPr>
            <p:ph type="dt" sz="half" idx="10"/>
          </p:nvPr>
        </p:nvSpPr>
        <p:spPr/>
        <p:txBody>
          <a:bodyPr rtlCol="0"/>
          <a:lstStyle/>
          <a:p>
            <a:pPr rtl="0"/>
            <a:fld id="{29CF37D1-6F69-42D9-961C-8C882B14A020}" type="datetime1">
              <a:rPr lang="nl" noProof="0" smtClean="0"/>
              <a:t>20-3-2020</a:t>
            </a:fld>
            <a:endParaRPr lang="nl" noProof="0" dirty="0"/>
          </a:p>
        </p:txBody>
      </p:sp>
      <p:sp>
        <p:nvSpPr>
          <p:cNvPr id="6" name="Tijdelijke aanduiding voor voettekst 5"/>
          <p:cNvSpPr>
            <a:spLocks noGrp="1"/>
          </p:cNvSpPr>
          <p:nvPr>
            <p:ph type="ftr" sz="quarter" idx="11"/>
          </p:nvPr>
        </p:nvSpPr>
        <p:spPr/>
        <p:txBody>
          <a:bodyPr rtlCol="0"/>
          <a:lstStyle/>
          <a:p>
            <a:pPr rtl="0"/>
            <a:r>
              <a:rPr lang="nl" noProof="0" dirty="0"/>
              <a:t>Een voettekst toevoegen</a:t>
            </a:r>
          </a:p>
        </p:txBody>
      </p:sp>
      <p:sp>
        <p:nvSpPr>
          <p:cNvPr id="7" name="Tijdelijke aanduiding voor dianummer 6"/>
          <p:cNvSpPr>
            <a:spLocks noGrp="1"/>
          </p:cNvSpPr>
          <p:nvPr>
            <p:ph type="sldNum" sz="quarter" idx="12"/>
          </p:nvPr>
        </p:nvSpPr>
        <p:spPr/>
        <p:txBody>
          <a:bodyPr rtlCol="0"/>
          <a:lstStyle/>
          <a:p>
            <a:pPr rtl="0"/>
            <a:fld id="{E31375A4-56A4-47D6-9801-1991572033F7}" type="slidenum">
              <a:rPr lang="nl" noProof="0" smtClean="0"/>
              <a:t>‹nr.›</a:t>
            </a:fld>
            <a:endParaRPr lang="nl" noProof="0" dirty="0"/>
          </a:p>
        </p:txBody>
      </p:sp>
    </p:spTree>
    <p:extLst>
      <p:ext uri="{BB962C8B-B14F-4D97-AF65-F5344CB8AC3E}">
        <p14:creationId xmlns:p14="http://schemas.microsoft.com/office/powerpoint/2010/main" val="222012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hthoek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 noProof="0" dirty="0"/>
          </a:p>
        </p:txBody>
      </p:sp>
      <p:sp>
        <p:nvSpPr>
          <p:cNvPr id="2" name="Titel 1"/>
          <p:cNvSpPr>
            <a:spLocks noGrp="1"/>
          </p:cNvSpPr>
          <p:nvPr>
            <p:ph type="title"/>
          </p:nvPr>
        </p:nvSpPr>
        <p:spPr>
          <a:xfrm>
            <a:off x="6556248" y="384048"/>
            <a:ext cx="4800600" cy="1828800"/>
          </a:xfrm>
        </p:spPr>
        <p:txBody>
          <a:bodyPr rtlCol="0" anchor="b">
            <a:noAutofit/>
          </a:bodyPr>
          <a:lstStyle>
            <a:lvl1pPr>
              <a:lnSpc>
                <a:spcPct val="80000"/>
              </a:lnSpc>
              <a:defRPr sz="4400">
                <a:solidFill>
                  <a:schemeClr val="bg1"/>
                </a:solidFill>
              </a:defRPr>
            </a:lvl1pPr>
          </a:lstStyle>
          <a:p>
            <a:pPr rtl="0"/>
            <a:r>
              <a:rPr lang="nl-NL" noProof="0" smtClean="0"/>
              <a:t>Klik om de stijl te bewerken</a:t>
            </a:r>
            <a:endParaRPr lang="nl" noProof="0" dirty="0"/>
          </a:p>
        </p:txBody>
      </p:sp>
      <p:sp>
        <p:nvSpPr>
          <p:cNvPr id="3" name="Tijdelijke aanduiding voor afbeelding 2" descr="Een lege tijdelijke aanduiding om een afbeelding toe te voegen. Klik op de tijdelijke aanduiding en selecteer de afbeelding die u wilt toevoegen"/>
          <p:cNvSpPr>
            <a:spLocks noGrp="1"/>
          </p:cNvSpPr>
          <p:nvPr>
            <p:ph type="pic" idx="1" hasCustomPrompt="1"/>
          </p:nvPr>
        </p:nvSpPr>
        <p:spPr>
          <a:xfrm>
            <a:off x="0" y="0"/>
            <a:ext cx="6096000" cy="6858000"/>
          </a:xfrm>
          <a:ln>
            <a:noFill/>
          </a:ln>
        </p:spPr>
        <p:txBody>
          <a:bodyPr tIns="457200" rtlCol="0">
            <a:normAutofit/>
          </a:bodyPr>
          <a:lstStyle>
            <a:lvl1pPr marL="0" indent="0" algn="ctr" rtl="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 noProof="0" dirty="0"/>
              <a:t>Klik op pictogram om afbeelding toe te voegen</a:t>
            </a:r>
          </a:p>
        </p:txBody>
      </p:sp>
      <p:sp>
        <p:nvSpPr>
          <p:cNvPr id="4" name="Tijdelijke aanduiding voor tekst 3"/>
          <p:cNvSpPr>
            <a:spLocks noGrp="1"/>
          </p:cNvSpPr>
          <p:nvPr>
            <p:ph type="body" sz="half" idx="2"/>
          </p:nvPr>
        </p:nvSpPr>
        <p:spPr>
          <a:xfrm>
            <a:off x="6556249" y="2240280"/>
            <a:ext cx="4799140" cy="1828800"/>
          </a:xfrm>
        </p:spPr>
        <p:txBody>
          <a:bodyPr rtlCol="0">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smtClean="0"/>
              <a:t>Tekststijl van het model bewerken</a:t>
            </a:r>
          </a:p>
        </p:txBody>
      </p:sp>
    </p:spTree>
    <p:extLst>
      <p:ext uri="{BB962C8B-B14F-4D97-AF65-F5344CB8AC3E}">
        <p14:creationId xmlns:p14="http://schemas.microsoft.com/office/powerpoint/2010/main" val="103741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981200" y="381000"/>
            <a:ext cx="9372600" cy="1295400"/>
          </a:xfrm>
          <a:prstGeom prst="rect">
            <a:avLst/>
          </a:prstGeom>
        </p:spPr>
        <p:txBody>
          <a:bodyPr vert="horz" lIns="91440" tIns="45720" rIns="91440" bIns="45720" rtlCol="0" anchor="b">
            <a:normAutofit/>
          </a:bodyPr>
          <a:lstStyle/>
          <a:p>
            <a:pPr rtl="0"/>
            <a:r>
              <a:rPr lang="nl" noProof="0" dirty="0"/>
              <a:t>Klik om de titelstijl van het model te bewerken</a:t>
            </a:r>
          </a:p>
        </p:txBody>
      </p:sp>
      <p:sp>
        <p:nvSpPr>
          <p:cNvPr id="3" name="Tijdelijke aanduiding voor tekst 2"/>
          <p:cNvSpPr>
            <a:spLocks noGrp="1"/>
          </p:cNvSpPr>
          <p:nvPr>
            <p:ph type="body" idx="1"/>
          </p:nvPr>
        </p:nvSpPr>
        <p:spPr>
          <a:xfrm>
            <a:off x="1981200" y="1987419"/>
            <a:ext cx="9372600" cy="4483101"/>
          </a:xfrm>
          <a:prstGeom prst="rect">
            <a:avLst/>
          </a:prstGeom>
        </p:spPr>
        <p:txBody>
          <a:bodyPr vert="horz" lIns="91440" tIns="45720" rIns="91440" bIns="45720" rtlCol="0">
            <a:normAutofit/>
          </a:bodyPr>
          <a:lstStyle/>
          <a:p>
            <a:pPr lvl="0" rtl="0"/>
            <a:r>
              <a:rPr lang="nl" noProof="0" dirty="0"/>
              <a:t>Klik om de tekststijlen van het model te bewerken</a:t>
            </a:r>
          </a:p>
          <a:p>
            <a:pPr lvl="1" rtl="0"/>
            <a:r>
              <a:rPr lang="nl" noProof="0" dirty="0"/>
              <a:t>Tweede niveau</a:t>
            </a:r>
          </a:p>
          <a:p>
            <a:pPr lvl="2" rtl="0"/>
            <a:r>
              <a:rPr lang="nl" noProof="0" dirty="0"/>
              <a:t>Derde niveau</a:t>
            </a:r>
          </a:p>
          <a:p>
            <a:pPr lvl="3" rtl="0"/>
            <a:r>
              <a:rPr lang="nl" noProof="0" dirty="0"/>
              <a:t>Vierde niveau</a:t>
            </a:r>
          </a:p>
          <a:p>
            <a:pPr lvl="4" rtl="0"/>
            <a:r>
              <a:rPr lang="nl" noProof="0" dirty="0"/>
              <a:t>Vijfde niveau</a:t>
            </a:r>
          </a:p>
        </p:txBody>
      </p:sp>
      <p:sp>
        <p:nvSpPr>
          <p:cNvPr id="4" name="Tijdelijke aanduiding voor datum 3"/>
          <p:cNvSpPr>
            <a:spLocks noGrp="1"/>
          </p:cNvSpPr>
          <p:nvPr>
            <p:ph type="dt" sz="half" idx="2"/>
          </p:nvPr>
        </p:nvSpPr>
        <p:spPr>
          <a:xfrm>
            <a:off x="11631790" y="5586761"/>
            <a:ext cx="280731" cy="883759"/>
          </a:xfrm>
          <a:prstGeom prst="rect">
            <a:avLst/>
          </a:prstGeom>
        </p:spPr>
        <p:txBody>
          <a:bodyPr vert="vert270" lIns="91440" tIns="45720" rIns="91440" bIns="45720" rtlCol="0" anchor="ctr"/>
          <a:lstStyle>
            <a:lvl1pPr algn="l">
              <a:defRPr sz="1200">
                <a:solidFill>
                  <a:schemeClr val="tx2">
                    <a:lumMod val="65000"/>
                    <a:lumOff val="35000"/>
                  </a:schemeClr>
                </a:solidFill>
              </a:defRPr>
            </a:lvl1pPr>
          </a:lstStyle>
          <a:p>
            <a:pPr rtl="0"/>
            <a:fld id="{68689811-3913-44EE-8653-4D64EF734CAC}" type="datetime1">
              <a:rPr lang="nl" noProof="0" smtClean="0"/>
              <a:t>20-3-2020</a:t>
            </a:fld>
            <a:endParaRPr lang="nl" noProof="0" dirty="0"/>
          </a:p>
        </p:txBody>
      </p:sp>
      <p:sp>
        <p:nvSpPr>
          <p:cNvPr id="5" name="Tijdelijke aanduiding voor voettekst 4"/>
          <p:cNvSpPr>
            <a:spLocks noGrp="1"/>
          </p:cNvSpPr>
          <p:nvPr>
            <p:ph type="ftr" sz="quarter" idx="3"/>
          </p:nvPr>
        </p:nvSpPr>
        <p:spPr>
          <a:xfrm>
            <a:off x="11631790" y="365125"/>
            <a:ext cx="280730" cy="5139936"/>
          </a:xfrm>
          <a:prstGeom prst="rect">
            <a:avLst/>
          </a:prstGeom>
        </p:spPr>
        <p:txBody>
          <a:bodyPr vert="vert270" lIns="91440" tIns="45720" rIns="91440" bIns="45720" rtlCol="0" anchor="ctr"/>
          <a:lstStyle>
            <a:lvl1pPr algn="ctr">
              <a:defRPr sz="1200">
                <a:solidFill>
                  <a:schemeClr val="tx2">
                    <a:lumMod val="65000"/>
                    <a:lumOff val="35000"/>
                  </a:schemeClr>
                </a:solidFill>
              </a:defRPr>
            </a:lvl1pPr>
          </a:lstStyle>
          <a:p>
            <a:pPr rtl="0"/>
            <a:r>
              <a:rPr lang="nl" noProof="0" dirty="0"/>
              <a:t>Een voettekst toevoegen</a:t>
            </a:r>
          </a:p>
        </p:txBody>
      </p:sp>
      <p:sp>
        <p:nvSpPr>
          <p:cNvPr id="6" name="Tijdelijke aanduiding voor dianummer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1200">
                <a:solidFill>
                  <a:schemeClr val="tx2">
                    <a:lumMod val="65000"/>
                    <a:lumOff val="35000"/>
                  </a:schemeClr>
                </a:solidFill>
              </a:defRPr>
            </a:lvl1pPr>
          </a:lstStyle>
          <a:p>
            <a:pPr rtl="0"/>
            <a:fld id="{E31375A4-56A4-47D6-9801-1991572033F7}" type="slidenum">
              <a:rPr lang="nl" noProof="0" smtClean="0"/>
              <a:pPr rtl="0"/>
              <a:t>‹nr.›</a:t>
            </a:fld>
            <a:endParaRPr lang="nl" noProof="0" dirty="0"/>
          </a:p>
        </p:txBody>
      </p:sp>
    </p:spTree>
    <p:extLst>
      <p:ext uri="{BB962C8B-B14F-4D97-AF65-F5344CB8AC3E}">
        <p14:creationId xmlns:p14="http://schemas.microsoft.com/office/powerpoint/2010/main" val="645352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400" kern="1200" cap="all" baseline="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arboportaal.nl/onderwerpen/sociale-verzekering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erkwacht.nl/artikel/sociale-voorzieningen/" TargetMode="External"/><Relationship Id="rId2" Type="http://schemas.openxmlformats.org/officeDocument/2006/relationships/hyperlink" Target="https://www.arboportaal.nl/externe-bronnen/wetgeving/toeslagenw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mkbservicedesk.nl/8883/wat-wet-werk-zekerheid.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xsTmvnd6k" TargetMode="External"/><Relationship Id="rId2" Type="http://schemas.openxmlformats.org/officeDocument/2006/relationships/hyperlink" Target="https://www.youtube.com/watch?v=ES5qnQfQfb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dirty="0" smtClean="0"/>
              <a:t>P</a:t>
            </a:r>
            <a:r>
              <a:rPr lang="nl" dirty="0" smtClean="0"/>
              <a:t>ersoneel en</a:t>
            </a:r>
            <a:br>
              <a:rPr lang="nl" dirty="0" smtClean="0"/>
            </a:br>
            <a:r>
              <a:rPr lang="nl" dirty="0" smtClean="0"/>
              <a:t>organisatie</a:t>
            </a:r>
            <a:endParaRPr lang="nl" dirty="0"/>
          </a:p>
        </p:txBody>
      </p:sp>
      <p:sp>
        <p:nvSpPr>
          <p:cNvPr id="3" name="Subtitel 2"/>
          <p:cNvSpPr>
            <a:spLocks noGrp="1"/>
          </p:cNvSpPr>
          <p:nvPr>
            <p:ph type="subTitle" idx="1"/>
          </p:nvPr>
        </p:nvSpPr>
        <p:spPr>
          <a:xfrm>
            <a:off x="609600" y="3956180"/>
            <a:ext cx="6858000" cy="1636900"/>
          </a:xfrm>
        </p:spPr>
        <p:txBody>
          <a:bodyPr rtlCol="0">
            <a:normAutofit fontScale="85000" lnSpcReduction="20000"/>
          </a:bodyPr>
          <a:lstStyle/>
          <a:p>
            <a:pPr rtl="0"/>
            <a:r>
              <a:rPr lang="nl-NL" sz="6000" dirty="0" smtClean="0">
                <a:solidFill>
                  <a:schemeClr val="bg1">
                    <a:lumMod val="50000"/>
                  </a:schemeClr>
                </a:solidFill>
              </a:rPr>
              <a:t>D</a:t>
            </a:r>
            <a:r>
              <a:rPr lang="nl" sz="6000" dirty="0" smtClean="0">
                <a:solidFill>
                  <a:schemeClr val="bg1">
                    <a:lumMod val="50000"/>
                  </a:schemeClr>
                </a:solidFill>
              </a:rPr>
              <a:t>e organisatie</a:t>
            </a:r>
          </a:p>
          <a:p>
            <a:pPr rtl="0"/>
            <a:endParaRPr lang="nl" sz="6000" dirty="0">
              <a:solidFill>
                <a:schemeClr val="bg1">
                  <a:lumMod val="50000"/>
                </a:schemeClr>
              </a:solidFill>
            </a:endParaRPr>
          </a:p>
          <a:p>
            <a:pPr rtl="0"/>
            <a:r>
              <a:rPr lang="nl-NL" sz="3600" dirty="0" smtClean="0">
                <a:solidFill>
                  <a:schemeClr val="bg1">
                    <a:lumMod val="50000"/>
                  </a:schemeClr>
                </a:solidFill>
              </a:rPr>
              <a:t>C</a:t>
            </a:r>
            <a:r>
              <a:rPr lang="nl" sz="3600" dirty="0" smtClean="0">
                <a:solidFill>
                  <a:schemeClr val="bg1">
                    <a:lumMod val="50000"/>
                  </a:schemeClr>
                </a:solidFill>
              </a:rPr>
              <a:t>ursusdeel 5</a:t>
            </a:r>
            <a:endParaRPr lang="nl" sz="3600" dirty="0">
              <a:solidFill>
                <a:schemeClr val="bg1">
                  <a:lumMod val="50000"/>
                </a:schemeClr>
              </a:solidFill>
            </a:endParaRPr>
          </a:p>
        </p:txBody>
      </p:sp>
    </p:spTree>
    <p:extLst>
      <p:ext uri="{BB962C8B-B14F-4D97-AF65-F5344CB8AC3E}">
        <p14:creationId xmlns:p14="http://schemas.microsoft.com/office/powerpoint/2010/main" val="421334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81000"/>
            <a:ext cx="9372600" cy="709863"/>
          </a:xfrm>
        </p:spPr>
        <p:txBody>
          <a:bodyPr/>
          <a:lstStyle/>
          <a:p>
            <a:pPr algn="ctr"/>
            <a:r>
              <a:rPr lang="nl-NL" dirty="0"/>
              <a:t>verzekeringen</a:t>
            </a:r>
          </a:p>
        </p:txBody>
      </p:sp>
      <p:sp>
        <p:nvSpPr>
          <p:cNvPr id="3" name="Tijdelijke aanduiding voor inhoud 2"/>
          <p:cNvSpPr>
            <a:spLocks noGrp="1"/>
          </p:cNvSpPr>
          <p:nvPr>
            <p:ph idx="1"/>
          </p:nvPr>
        </p:nvSpPr>
        <p:spPr>
          <a:xfrm>
            <a:off x="1981200" y="1090863"/>
            <a:ext cx="9372600" cy="5379657"/>
          </a:xfrm>
        </p:spPr>
        <p:txBody>
          <a:bodyPr>
            <a:normAutofit fontScale="92500" lnSpcReduction="20000"/>
          </a:bodyPr>
          <a:lstStyle/>
          <a:p>
            <a:pPr>
              <a:buClr>
                <a:srgbClr val="FF0000"/>
              </a:buClr>
              <a:buFont typeface="Arial" panose="020B0604020202020204" pitchFamily="34" charset="0"/>
              <a:buChar char="•"/>
            </a:pPr>
            <a:r>
              <a:rPr lang="nl-NL" b="1" u="sng" dirty="0"/>
              <a:t>De sociale </a:t>
            </a:r>
            <a:r>
              <a:rPr lang="nl-NL" b="1" u="sng" dirty="0" smtClean="0"/>
              <a:t>verzekeringen 2:</a:t>
            </a:r>
            <a:endParaRPr lang="nl-NL" dirty="0" smtClean="0"/>
          </a:p>
          <a:p>
            <a:pPr lvl="1">
              <a:buClr>
                <a:srgbClr val="FF0000"/>
              </a:buClr>
              <a:buFont typeface="Arial" panose="020B0604020202020204" pitchFamily="34" charset="0"/>
              <a:buChar char="•"/>
            </a:pPr>
            <a:r>
              <a:rPr lang="nl-NL" dirty="0" smtClean="0"/>
              <a:t>De werknemersverzekeringen dit zijn verzekeringen die alleen voor werknemers in loondienst gelden. Dus </a:t>
            </a:r>
            <a:r>
              <a:rPr lang="nl-NL" b="1" u="sng" dirty="0" smtClean="0"/>
              <a:t>niet</a:t>
            </a:r>
            <a:r>
              <a:rPr lang="nl-NL" dirty="0" smtClean="0"/>
              <a:t> voor ondernemers van een EZ of VOF of ZZP-</a:t>
            </a:r>
            <a:r>
              <a:rPr lang="nl-NL" dirty="0" err="1" smtClean="0"/>
              <a:t>ers</a:t>
            </a:r>
            <a:r>
              <a:rPr lang="nl-NL" dirty="0" smtClean="0"/>
              <a:t>.</a:t>
            </a:r>
          </a:p>
          <a:p>
            <a:pPr lvl="2">
              <a:buClr>
                <a:srgbClr val="FF0000"/>
              </a:buClr>
              <a:buFont typeface="Arial" panose="020B0604020202020204" pitchFamily="34" charset="0"/>
              <a:buChar char="•"/>
            </a:pPr>
            <a:r>
              <a:rPr lang="nl-NL" b="1" u="sng" dirty="0" smtClean="0"/>
              <a:t>De ziektewet (ZW); </a:t>
            </a:r>
            <a:r>
              <a:rPr lang="nl-NL" dirty="0" smtClean="0"/>
              <a:t>deze wet regelt de hoogte en de duur van de uitkering als een werknemer ziek wordt</a:t>
            </a:r>
          </a:p>
          <a:p>
            <a:pPr lvl="2">
              <a:buClr>
                <a:srgbClr val="FF0000"/>
              </a:buClr>
              <a:buFont typeface="Arial" panose="020B0604020202020204" pitchFamily="34" charset="0"/>
              <a:buChar char="•"/>
            </a:pPr>
            <a:r>
              <a:rPr lang="nl-NL" b="1" u="sng" dirty="0" smtClean="0"/>
              <a:t>De werkloosheidswet (WW);</a:t>
            </a:r>
            <a:r>
              <a:rPr lang="nl-NL" dirty="0" smtClean="0"/>
              <a:t> de wet regelt de duur en hoogte van de uitkering als een werknemer </a:t>
            </a:r>
            <a:r>
              <a:rPr lang="nl-NL" u="sng" dirty="0" smtClean="0"/>
              <a:t>buiten</a:t>
            </a:r>
            <a:r>
              <a:rPr lang="nl-NL" dirty="0" smtClean="0"/>
              <a:t> zijn schuld werkloos wordt</a:t>
            </a:r>
          </a:p>
          <a:p>
            <a:pPr lvl="2">
              <a:buClr>
                <a:srgbClr val="FF0000"/>
              </a:buClr>
              <a:buFont typeface="Arial" panose="020B0604020202020204" pitchFamily="34" charset="0"/>
              <a:buChar char="•"/>
            </a:pPr>
            <a:r>
              <a:rPr lang="nl-NL" b="1" u="sng" dirty="0" smtClean="0"/>
              <a:t>De wet werk en inkomen naar arbeidsvermogen (WIA);</a:t>
            </a:r>
            <a:r>
              <a:rPr lang="nl-NL" dirty="0" smtClean="0"/>
              <a:t> deze wet regelt de hoogte van een uitkering als een werknemer langdurig ziek of gedeeltelijk arbeidsongeschikt wordt</a:t>
            </a:r>
          </a:p>
          <a:p>
            <a:pPr lvl="2">
              <a:buClr>
                <a:srgbClr val="FF0000"/>
              </a:buClr>
              <a:buFont typeface="Arial" panose="020B0604020202020204" pitchFamily="34" charset="0"/>
              <a:buChar char="•"/>
            </a:pPr>
            <a:r>
              <a:rPr lang="nl-NL" b="1" u="sng" dirty="0" smtClean="0"/>
              <a:t>De wet arbeid en zorg (WAZO);</a:t>
            </a:r>
            <a:r>
              <a:rPr lang="nl-NL" dirty="0" smtClean="0"/>
              <a:t> deze wet regelt de uitkeringen bij zwangerschap of adoptie</a:t>
            </a:r>
          </a:p>
          <a:p>
            <a:pPr lvl="1">
              <a:buClr>
                <a:srgbClr val="FF0000"/>
              </a:buClr>
              <a:buFont typeface="Arial" panose="020B0604020202020204" pitchFamily="34" charset="0"/>
              <a:buChar char="•"/>
            </a:pPr>
            <a:endParaRPr lang="nl-NL" dirty="0" smtClean="0"/>
          </a:p>
          <a:p>
            <a:pPr>
              <a:buClr>
                <a:srgbClr val="FF0000"/>
              </a:buClr>
              <a:buFont typeface="Arial" panose="020B0604020202020204" pitchFamily="34" charset="0"/>
              <a:buChar char="•"/>
            </a:pPr>
            <a:r>
              <a:rPr lang="nl-NL" dirty="0" smtClean="0"/>
              <a:t>Hiervoor worden bij iedere werknemer op het loon inhoudingen ofwel heffingen gehouden. De ondernemer betaald daarnaast ook een deel, maar dat zie je niet op het loonbriefje. De rest staat wel vermeld op je loonbriefje.</a:t>
            </a:r>
            <a:endParaRPr lang="nl-NL" dirty="0"/>
          </a:p>
          <a:p>
            <a:pPr>
              <a:buClr>
                <a:srgbClr val="FF0000"/>
              </a:buClr>
              <a:buFont typeface="Arial" panose="020B0604020202020204" pitchFamily="34" charset="0"/>
              <a:buChar char="•"/>
            </a:pPr>
            <a:r>
              <a:rPr lang="nl-NL" dirty="0" smtClean="0"/>
              <a:t>Omdat het voortdurend veranderd moet de ondernemer regelmatig worden voorgelicht via bijv. het MKB. Voor meer informatie kan men vinden bij het ministerie van sociale zaken: google op ‘min </a:t>
            </a:r>
            <a:r>
              <a:rPr lang="nl-NL" dirty="0" err="1" smtClean="0"/>
              <a:t>szw</a:t>
            </a:r>
            <a:r>
              <a:rPr lang="nl-NL" dirty="0" smtClean="0"/>
              <a:t>’ -&gt; </a:t>
            </a:r>
            <a:r>
              <a:rPr lang="nl-NL" dirty="0" smtClean="0">
                <a:hlinkClick r:id="rId2"/>
              </a:rPr>
              <a:t>https</a:t>
            </a:r>
            <a:r>
              <a:rPr lang="nl-NL" dirty="0">
                <a:hlinkClick r:id="rId2"/>
              </a:rPr>
              <a:t>://</a:t>
            </a:r>
            <a:r>
              <a:rPr lang="nl-NL" dirty="0" smtClean="0">
                <a:hlinkClick r:id="rId2"/>
              </a:rPr>
              <a:t>www.arboportaal.nl/onderwerpen/sociale-verzekeringen</a:t>
            </a:r>
            <a:r>
              <a:rPr lang="nl-NL" dirty="0" smtClean="0"/>
              <a:t> </a:t>
            </a:r>
            <a:endParaRPr lang="nl-NL" dirty="0"/>
          </a:p>
          <a:p>
            <a:pPr>
              <a:buClr>
                <a:srgbClr val="FF0000"/>
              </a:buClr>
              <a:buFont typeface="Arial" panose="020B0604020202020204" pitchFamily="34" charset="0"/>
              <a:buChar char="•"/>
            </a:pPr>
            <a:endParaRPr lang="nl-NL" dirty="0"/>
          </a:p>
        </p:txBody>
      </p:sp>
    </p:spTree>
    <p:extLst>
      <p:ext uri="{BB962C8B-B14F-4D97-AF65-F5344CB8AC3E}">
        <p14:creationId xmlns:p14="http://schemas.microsoft.com/office/powerpoint/2010/main" val="190549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85206"/>
            <a:ext cx="9372600" cy="724989"/>
          </a:xfrm>
        </p:spPr>
        <p:txBody>
          <a:bodyPr/>
          <a:lstStyle/>
          <a:p>
            <a:pPr algn="ctr"/>
            <a:r>
              <a:rPr lang="nl-NL" dirty="0" smtClean="0"/>
              <a:t>Verzekeringen en voorzieningen</a:t>
            </a:r>
            <a:endParaRPr lang="nl-NL" dirty="0"/>
          </a:p>
        </p:txBody>
      </p:sp>
      <p:sp>
        <p:nvSpPr>
          <p:cNvPr id="3" name="Tijdelijke aanduiding voor inhoud 2"/>
          <p:cNvSpPr>
            <a:spLocks noGrp="1"/>
          </p:cNvSpPr>
          <p:nvPr>
            <p:ph idx="1"/>
          </p:nvPr>
        </p:nvSpPr>
        <p:spPr>
          <a:xfrm>
            <a:off x="1981200" y="1245326"/>
            <a:ext cx="9372600" cy="5259976"/>
          </a:xfrm>
        </p:spPr>
        <p:txBody>
          <a:bodyPr>
            <a:normAutofit fontScale="85000" lnSpcReduction="10000"/>
          </a:bodyPr>
          <a:lstStyle/>
          <a:p>
            <a:pPr>
              <a:buClr>
                <a:srgbClr val="FF0000"/>
              </a:buClr>
              <a:buFont typeface="Arial" panose="020B0604020202020204" pitchFamily="34" charset="0"/>
              <a:buChar char="•"/>
            </a:pPr>
            <a:r>
              <a:rPr lang="nl-NL" b="1" u="sng" dirty="0"/>
              <a:t>De sociale voorzieningen: </a:t>
            </a:r>
            <a:r>
              <a:rPr lang="nl-NL" dirty="0"/>
              <a:t>dit zijn eigenlijk geen </a:t>
            </a:r>
            <a:r>
              <a:rPr lang="nl-NL" dirty="0" smtClean="0"/>
              <a:t>verzekeringen, </a:t>
            </a:r>
            <a:r>
              <a:rPr lang="nl-NL" dirty="0"/>
              <a:t>maar </a:t>
            </a:r>
            <a:r>
              <a:rPr lang="nl-NL" dirty="0" smtClean="0"/>
              <a:t>zekerheden vandaar dat ze ook wel eens verwarrend een verzekering worden genoemd. Hiervoor worden geen premies geheven, de vergoedingen worden door het rijk gedragen.</a:t>
            </a:r>
            <a:endParaRPr lang="nl-NL" dirty="0"/>
          </a:p>
          <a:p>
            <a:pPr>
              <a:buClr>
                <a:srgbClr val="FF0000"/>
              </a:buClr>
              <a:buFont typeface="Arial" panose="020B0604020202020204" pitchFamily="34" charset="0"/>
              <a:buChar char="•"/>
            </a:pPr>
            <a:r>
              <a:rPr lang="nl-NL" dirty="0" smtClean="0"/>
              <a:t>Het is eigenlijk een soort vangnet voor iedereen die om financiële redenen niet in zijn/haar levensonderhoud kan voorzien. Vroeger noemden we dit “de bijstand”</a:t>
            </a:r>
          </a:p>
          <a:p>
            <a:pPr lvl="1">
              <a:buClr>
                <a:srgbClr val="FF0000"/>
              </a:buClr>
              <a:buFont typeface="Arial" panose="020B0604020202020204" pitchFamily="34" charset="0"/>
              <a:buChar char="•"/>
            </a:pPr>
            <a:r>
              <a:rPr lang="nl-NL" dirty="0" smtClean="0"/>
              <a:t>Er zijn een heleboel sociale voorzieningen:</a:t>
            </a:r>
          </a:p>
          <a:p>
            <a:pPr lvl="1">
              <a:buClr>
                <a:srgbClr val="FF0000"/>
              </a:buClr>
              <a:buFont typeface="Arial" panose="020B0604020202020204" pitchFamily="34" charset="0"/>
              <a:buChar char="•"/>
            </a:pPr>
            <a:r>
              <a:rPr lang="nl-NL" b="1" u="sng" dirty="0"/>
              <a:t>Participatiewet </a:t>
            </a:r>
            <a:r>
              <a:rPr lang="nl-NL" dirty="0"/>
              <a:t>– De Participatiewet vervangt de Wet werk en bijstand (</a:t>
            </a:r>
            <a:r>
              <a:rPr lang="nl-NL" dirty="0" err="1"/>
              <a:t>Wwb</a:t>
            </a:r>
            <a:r>
              <a:rPr lang="nl-NL" dirty="0"/>
              <a:t>), de Wet sociale werkvoorziening (WSW) en een groot deel van de Wet werk en arbeidsondersteuning jonggehandicapten (Wajong).</a:t>
            </a:r>
          </a:p>
          <a:p>
            <a:pPr lvl="1" fontAlgn="t">
              <a:buClr>
                <a:srgbClr val="FF0000"/>
              </a:buClr>
              <a:buFont typeface="Arial" panose="020B0604020202020204" pitchFamily="34" charset="0"/>
              <a:buChar char="•"/>
            </a:pPr>
            <a:r>
              <a:rPr lang="nl-NL" b="1" u="sng" dirty="0"/>
              <a:t>Wajong </a:t>
            </a:r>
            <a:r>
              <a:rPr lang="nl-NL" dirty="0"/>
              <a:t>– Wet Arbeidsongeschiktheidsverzekering voor Jonggehandicapten.</a:t>
            </a:r>
          </a:p>
          <a:p>
            <a:pPr lvl="1" fontAlgn="t">
              <a:buClr>
                <a:srgbClr val="FF0000"/>
              </a:buClr>
              <a:buFont typeface="Arial" panose="020B0604020202020204" pitchFamily="34" charset="0"/>
              <a:buChar char="•"/>
            </a:pPr>
            <a:r>
              <a:rPr lang="nl-NL" b="1" u="sng" dirty="0"/>
              <a:t>IOAW </a:t>
            </a:r>
            <a:r>
              <a:rPr lang="nl-NL" dirty="0"/>
              <a:t>– Wet Inkomensvoorziening Oudere en gedeeltelijk Arbeidsongeschikte Werknemers.</a:t>
            </a:r>
          </a:p>
          <a:p>
            <a:pPr lvl="1" fontAlgn="t">
              <a:buClr>
                <a:srgbClr val="FF0000"/>
              </a:buClr>
              <a:buFont typeface="Arial" panose="020B0604020202020204" pitchFamily="34" charset="0"/>
              <a:buChar char="•"/>
            </a:pPr>
            <a:r>
              <a:rPr lang="nl-NL" b="1" u="sng" dirty="0"/>
              <a:t>IOAZ</a:t>
            </a:r>
            <a:r>
              <a:rPr lang="nl-NL" u="sng" dirty="0"/>
              <a:t> </a:t>
            </a:r>
            <a:r>
              <a:rPr lang="nl-NL" dirty="0"/>
              <a:t>– Wet Inkomensvoorziening Oudere en gedeeltelijk Arbeidsongeschikte gewezen Zelfstandigen.</a:t>
            </a:r>
          </a:p>
          <a:p>
            <a:pPr lvl="1" fontAlgn="t">
              <a:buClr>
                <a:srgbClr val="FF0000"/>
              </a:buClr>
              <a:buFont typeface="Arial" panose="020B0604020202020204" pitchFamily="34" charset="0"/>
              <a:buChar char="•"/>
            </a:pPr>
            <a:r>
              <a:rPr lang="nl-NL" b="1" u="sng" dirty="0"/>
              <a:t>TW</a:t>
            </a:r>
            <a:r>
              <a:rPr lang="nl-NL" u="sng" dirty="0">
                <a:hlinkClick r:id="rId2"/>
              </a:rPr>
              <a:t> </a:t>
            </a:r>
            <a:r>
              <a:rPr lang="nl-NL" dirty="0"/>
              <a:t>– </a:t>
            </a:r>
            <a:r>
              <a:rPr lang="nl-NL" dirty="0" smtClean="0"/>
              <a:t>Toeslagenwet, waarbij het inkomen wordt aangevuld tot het wettelijk minimum</a:t>
            </a:r>
          </a:p>
          <a:p>
            <a:pPr fontAlgn="t">
              <a:buClr>
                <a:srgbClr val="FF0000"/>
              </a:buClr>
              <a:buFont typeface="Arial" panose="020B0604020202020204" pitchFamily="34" charset="0"/>
              <a:buChar char="•"/>
            </a:pPr>
            <a:r>
              <a:rPr lang="nl-NL" dirty="0" smtClean="0"/>
              <a:t>Voor </a:t>
            </a:r>
            <a:r>
              <a:rPr lang="nl-NL" dirty="0"/>
              <a:t>verdere </a:t>
            </a:r>
            <a:r>
              <a:rPr lang="nl-NL" dirty="0" smtClean="0"/>
              <a:t>toelichting bijv.: </a:t>
            </a:r>
            <a:r>
              <a:rPr lang="nl-NL" dirty="0">
                <a:hlinkClick r:id="rId3"/>
              </a:rPr>
              <a:t>https://werkwacht.nl/artikel/sociale-voorzieningen</a:t>
            </a:r>
            <a:r>
              <a:rPr lang="nl-NL" dirty="0" smtClean="0">
                <a:hlinkClick r:id="rId3"/>
              </a:rPr>
              <a:t>/</a:t>
            </a:r>
            <a:r>
              <a:rPr lang="nl-NL" dirty="0" smtClean="0"/>
              <a:t> </a:t>
            </a:r>
            <a:endParaRPr lang="nl-NL" dirty="0"/>
          </a:p>
        </p:txBody>
      </p:sp>
    </p:spTree>
    <p:extLst>
      <p:ext uri="{BB962C8B-B14F-4D97-AF65-F5344CB8AC3E}">
        <p14:creationId xmlns:p14="http://schemas.microsoft.com/office/powerpoint/2010/main" val="70764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59080"/>
            <a:ext cx="9372600" cy="646611"/>
          </a:xfrm>
        </p:spPr>
        <p:txBody>
          <a:bodyPr>
            <a:normAutofit fontScale="90000"/>
          </a:bodyPr>
          <a:lstStyle/>
          <a:p>
            <a:pPr algn="ctr"/>
            <a:r>
              <a:rPr lang="nl-NL" dirty="0" smtClean="0"/>
              <a:t>Loonbelasting</a:t>
            </a:r>
            <a:endParaRPr lang="nl-NL" dirty="0"/>
          </a:p>
        </p:txBody>
      </p:sp>
      <p:sp>
        <p:nvSpPr>
          <p:cNvPr id="3" name="Tijdelijke aanduiding voor inhoud 2"/>
          <p:cNvSpPr>
            <a:spLocks noGrp="1"/>
          </p:cNvSpPr>
          <p:nvPr>
            <p:ph idx="1"/>
          </p:nvPr>
        </p:nvSpPr>
        <p:spPr>
          <a:xfrm>
            <a:off x="1981200" y="975361"/>
            <a:ext cx="9372600" cy="5495160"/>
          </a:xfrm>
        </p:spPr>
        <p:txBody>
          <a:bodyPr/>
          <a:lstStyle/>
          <a:p>
            <a:pPr>
              <a:buClr>
                <a:srgbClr val="FF0000"/>
              </a:buClr>
              <a:buFont typeface="Arial" panose="020B0604020202020204" pitchFamily="34" charset="0"/>
              <a:buChar char="•"/>
            </a:pPr>
            <a:r>
              <a:rPr lang="nl-NL" dirty="0" smtClean="0"/>
              <a:t>We kennen loonbelasting naar draagkracht. Dus des te meer je verdient des te meer loonbelasting je gaat betalen.</a:t>
            </a:r>
          </a:p>
          <a:p>
            <a:pPr>
              <a:buClr>
                <a:srgbClr val="FF0000"/>
              </a:buClr>
              <a:buFont typeface="Arial" panose="020B0604020202020204" pitchFamily="34" charset="0"/>
              <a:buChar char="•"/>
            </a:pPr>
            <a:r>
              <a:rPr lang="nl-NL" dirty="0" smtClean="0"/>
              <a:t>Belasting is op gebouwd uit:</a:t>
            </a:r>
          </a:p>
          <a:p>
            <a:pPr lvl="1">
              <a:buClr>
                <a:srgbClr val="FF0000"/>
              </a:buClr>
              <a:buFont typeface="Arial" panose="020B0604020202020204" pitchFamily="34" charset="0"/>
              <a:buChar char="•"/>
            </a:pPr>
            <a:r>
              <a:rPr lang="nl-NL" dirty="0" smtClean="0"/>
              <a:t>Belastingvrije voet: </a:t>
            </a:r>
          </a:p>
          <a:p>
            <a:pPr lvl="1">
              <a:buClr>
                <a:srgbClr val="FF0000"/>
              </a:buClr>
              <a:buFont typeface="Arial" panose="020B0604020202020204" pitchFamily="34" charset="0"/>
              <a:buChar char="•"/>
            </a:pPr>
            <a:r>
              <a:rPr lang="nl-NL" dirty="0" smtClean="0"/>
              <a:t>is een vrijgesteld bedrag voor belasting</a:t>
            </a:r>
          </a:p>
          <a:p>
            <a:pPr lvl="1">
              <a:buClr>
                <a:srgbClr val="FF0000"/>
              </a:buClr>
              <a:buFont typeface="Arial" panose="020B0604020202020204" pitchFamily="34" charset="0"/>
              <a:buChar char="•"/>
            </a:pPr>
            <a:r>
              <a:rPr lang="nl-NL" dirty="0"/>
              <a:t>d</a:t>
            </a:r>
            <a:r>
              <a:rPr lang="nl-NL" dirty="0" smtClean="0"/>
              <a:t>it bedrag wordt jaarlijks vastgesteld</a:t>
            </a:r>
          </a:p>
          <a:p>
            <a:pPr marL="800100" lvl="1" indent="-342900">
              <a:buClr>
                <a:srgbClr val="FF0000"/>
              </a:buClr>
              <a:buFont typeface="Arial" panose="020B0604020202020204" pitchFamily="34" charset="0"/>
              <a:buChar char="•"/>
            </a:pPr>
            <a:r>
              <a:rPr lang="nl-NL" dirty="0"/>
              <a:t>Sociale lasten: daarvan worden de </a:t>
            </a:r>
          </a:p>
          <a:p>
            <a:pPr marL="800100" lvl="1" indent="-342900">
              <a:buClr>
                <a:srgbClr val="FF0000"/>
              </a:buClr>
              <a:buFont typeface="Arial" panose="020B0604020202020204" pitchFamily="34" charset="0"/>
              <a:buChar char="•"/>
            </a:pPr>
            <a:r>
              <a:rPr lang="nl-NL" dirty="0"/>
              <a:t>	sociale verzekeringen </a:t>
            </a:r>
            <a:r>
              <a:rPr lang="nl-NL" dirty="0" smtClean="0"/>
              <a:t>betaald</a:t>
            </a:r>
          </a:p>
          <a:p>
            <a:pPr marL="800100" lvl="1" indent="-342900">
              <a:buClr>
                <a:srgbClr val="FF0000"/>
              </a:buClr>
              <a:buFont typeface="Arial" panose="020B0604020202020204" pitchFamily="34" charset="0"/>
              <a:buChar char="•"/>
            </a:pPr>
            <a:r>
              <a:rPr lang="nl-NL" dirty="0" smtClean="0"/>
              <a:t>Belastbaar inkomen:</a:t>
            </a:r>
          </a:p>
          <a:p>
            <a:pPr marL="800100" lvl="1" indent="-342900">
              <a:buClr>
                <a:srgbClr val="FF0000"/>
              </a:buClr>
              <a:buFont typeface="Arial" panose="020B0604020202020204" pitchFamily="34" charset="0"/>
              <a:buChar char="•"/>
            </a:pPr>
            <a:r>
              <a:rPr lang="nl-NL" dirty="0" smtClean="0"/>
              <a:t>	Is het loon waarover nu in 2 schijven</a:t>
            </a:r>
          </a:p>
          <a:p>
            <a:pPr marL="457200" lvl="1" indent="0">
              <a:buClr>
                <a:srgbClr val="FF0000"/>
              </a:buClr>
              <a:buNone/>
            </a:pPr>
            <a:r>
              <a:rPr lang="nl-NL" dirty="0"/>
              <a:t>	</a:t>
            </a:r>
            <a:r>
              <a:rPr lang="nl-NL" dirty="0" smtClean="0"/>
              <a:t>de belasting wordt geheven </a:t>
            </a:r>
          </a:p>
          <a:p>
            <a:pPr marL="457200" lvl="1" indent="0">
              <a:buClr>
                <a:srgbClr val="FF0000"/>
              </a:buClr>
              <a:buNone/>
            </a:pPr>
            <a:endParaRPr lang="nl-NL" dirty="0" smtClean="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3022" y="1815601"/>
            <a:ext cx="3970778" cy="2520740"/>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664" y="4369008"/>
            <a:ext cx="2999232" cy="2227443"/>
          </a:xfrm>
          <a:prstGeom prst="rect">
            <a:avLst/>
          </a:prstGeom>
        </p:spPr>
      </p:pic>
    </p:spTree>
    <p:extLst>
      <p:ext uri="{BB962C8B-B14F-4D97-AF65-F5344CB8AC3E}">
        <p14:creationId xmlns:p14="http://schemas.microsoft.com/office/powerpoint/2010/main" val="83334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1000" fill="hold"/>
                                        <p:tgtEl>
                                          <p:spTgt spid="4"/>
                                        </p:tgtEl>
                                        <p:attrNameLst>
                                          <p:attrName>ppt_x</p:attrName>
                                        </p:attrNameLst>
                                      </p:cBhvr>
                                      <p:tavLst>
                                        <p:tav tm="0">
                                          <p:val>
                                            <p:strVal val="1+#ppt_w/2"/>
                                          </p:val>
                                        </p:tav>
                                        <p:tav tm="100000">
                                          <p:val>
                                            <p:strVal val="#ppt_x"/>
                                          </p:val>
                                        </p:tav>
                                      </p:tavLst>
                                    </p:anim>
                                    <p:anim calcmode="lin" valueType="num">
                                      <p:cBhvr additive="base">
                                        <p:cTn id="4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anim calcmode="lin" valueType="num">
                                      <p:cBhvr>
                                        <p:cTn id="70" dur="1000" fill="hold"/>
                                        <p:tgtEl>
                                          <p:spTgt spid="6"/>
                                        </p:tgtEl>
                                        <p:attrNameLst>
                                          <p:attrName>ppt_x</p:attrName>
                                        </p:attrNameLst>
                                      </p:cBhvr>
                                      <p:tavLst>
                                        <p:tav tm="0">
                                          <p:val>
                                            <p:strVal val="#ppt_x"/>
                                          </p:val>
                                        </p:tav>
                                        <p:tav tm="100000">
                                          <p:val>
                                            <p:strVal val="#ppt_x"/>
                                          </p:val>
                                        </p:tav>
                                      </p:tavLst>
                                    </p:anim>
                                    <p:anim calcmode="lin" valueType="num">
                                      <p:cBhvr>
                                        <p:cTn id="7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81000"/>
            <a:ext cx="9372600" cy="733697"/>
          </a:xfrm>
        </p:spPr>
        <p:txBody>
          <a:bodyPr/>
          <a:lstStyle/>
          <a:p>
            <a:pPr algn="ctr"/>
            <a:r>
              <a:rPr lang="nl-NL" dirty="0" smtClean="0"/>
              <a:t>We hebben nu alle uitleg gehad!</a:t>
            </a:r>
            <a:endParaRPr lang="nl-NL" dirty="0"/>
          </a:p>
        </p:txBody>
      </p:sp>
      <p:sp>
        <p:nvSpPr>
          <p:cNvPr id="3" name="Tijdelijke aanduiding voor inhoud 2"/>
          <p:cNvSpPr>
            <a:spLocks noGrp="1"/>
          </p:cNvSpPr>
          <p:nvPr>
            <p:ph idx="1"/>
          </p:nvPr>
        </p:nvSpPr>
        <p:spPr>
          <a:xfrm>
            <a:off x="1981200" y="1361585"/>
            <a:ext cx="9372600" cy="5033606"/>
          </a:xfrm>
        </p:spPr>
        <p:txBody>
          <a:bodyPr>
            <a:normAutofit fontScale="92500" lnSpcReduction="20000"/>
          </a:bodyPr>
          <a:lstStyle/>
          <a:p>
            <a:pPr>
              <a:buClr>
                <a:srgbClr val="FF0000"/>
              </a:buClr>
              <a:buSzPct val="150000"/>
              <a:buFont typeface="Wingdings" panose="05000000000000000000" pitchFamily="2" charset="2"/>
              <a:buChar char="§"/>
            </a:pPr>
            <a:r>
              <a:rPr lang="nl-NL" sz="3000" dirty="0">
                <a:solidFill>
                  <a:srgbClr val="00778D"/>
                </a:solidFill>
              </a:rPr>
              <a:t>We hebben nu </a:t>
            </a:r>
            <a:r>
              <a:rPr lang="nl-NL" sz="3000" b="1" u="sng" dirty="0">
                <a:solidFill>
                  <a:srgbClr val="00778D"/>
                </a:solidFill>
              </a:rPr>
              <a:t>tot en met</a:t>
            </a:r>
            <a:r>
              <a:rPr lang="nl-NL" sz="3000" b="1" dirty="0">
                <a:solidFill>
                  <a:srgbClr val="00778D"/>
                </a:solidFill>
              </a:rPr>
              <a:t> </a:t>
            </a:r>
            <a:r>
              <a:rPr lang="nl-NL" sz="3000" dirty="0">
                <a:solidFill>
                  <a:srgbClr val="00778D"/>
                </a:solidFill>
              </a:rPr>
              <a:t>de</a:t>
            </a:r>
            <a:r>
              <a:rPr lang="nl-NL" sz="3000" b="1" dirty="0">
                <a:solidFill>
                  <a:srgbClr val="00778D"/>
                </a:solidFill>
              </a:rPr>
              <a:t> </a:t>
            </a:r>
            <a:r>
              <a:rPr lang="nl-NL" sz="3000" dirty="0">
                <a:solidFill>
                  <a:srgbClr val="00778D"/>
                </a:solidFill>
              </a:rPr>
              <a:t>tekstdelen “Boek Hoofdstuk </a:t>
            </a:r>
            <a:r>
              <a:rPr lang="nl-NL" sz="3000" dirty="0" smtClean="0">
                <a:solidFill>
                  <a:srgbClr val="00778D"/>
                </a:solidFill>
              </a:rPr>
              <a:t>4” </a:t>
            </a:r>
            <a:r>
              <a:rPr lang="nl-NL" sz="3000" dirty="0">
                <a:solidFill>
                  <a:srgbClr val="00778D"/>
                </a:solidFill>
              </a:rPr>
              <a:t>op hoofdlijnen doorgenomen en besproken</a:t>
            </a:r>
            <a:r>
              <a:rPr lang="nl-NL" sz="3000" dirty="0" smtClean="0">
                <a:solidFill>
                  <a:srgbClr val="00778D"/>
                </a:solidFill>
              </a:rPr>
              <a:t>.</a:t>
            </a:r>
          </a:p>
          <a:p>
            <a:pPr>
              <a:buClr>
                <a:srgbClr val="FF0000"/>
              </a:buClr>
              <a:buSzPct val="150000"/>
              <a:buFont typeface="Wingdings" panose="05000000000000000000" pitchFamily="2" charset="2"/>
              <a:buChar char="§"/>
            </a:pPr>
            <a:r>
              <a:rPr lang="nl-NL" sz="3000" dirty="0">
                <a:solidFill>
                  <a:srgbClr val="00778D"/>
                </a:solidFill>
              </a:rPr>
              <a:t>De bedoeling is dat jullie dat ook </a:t>
            </a:r>
            <a:r>
              <a:rPr lang="nl-NL" sz="3000" dirty="0" smtClean="0">
                <a:solidFill>
                  <a:srgbClr val="00778D"/>
                </a:solidFill>
              </a:rPr>
              <a:t>doorlezen, dus </a:t>
            </a:r>
            <a:r>
              <a:rPr lang="nl-NL" sz="3000" dirty="0">
                <a:solidFill>
                  <a:srgbClr val="00778D"/>
                </a:solidFill>
              </a:rPr>
              <a:t>LEZEN die </a:t>
            </a:r>
            <a:r>
              <a:rPr lang="nl-NL" sz="3000" dirty="0" smtClean="0">
                <a:solidFill>
                  <a:srgbClr val="00778D"/>
                </a:solidFill>
              </a:rPr>
              <a:t>hap en </a:t>
            </a:r>
            <a:r>
              <a:rPr lang="nl-NL" sz="3000" dirty="0" smtClean="0">
                <a:solidFill>
                  <a:srgbClr val="00778D"/>
                </a:solidFill>
              </a:rPr>
              <a:t>ook de bijbehorende vragen </a:t>
            </a:r>
            <a:r>
              <a:rPr lang="nl-NL" sz="3000" dirty="0" smtClean="0">
                <a:solidFill>
                  <a:srgbClr val="00778D"/>
                </a:solidFill>
              </a:rPr>
              <a:t>maken. Anders wordt het niets met de toets!</a:t>
            </a:r>
            <a:endParaRPr lang="nl-NL" sz="3000" dirty="0">
              <a:solidFill>
                <a:srgbClr val="00778D"/>
              </a:solidFill>
            </a:endParaRPr>
          </a:p>
          <a:p>
            <a:pPr>
              <a:buClr>
                <a:srgbClr val="FF0000"/>
              </a:buClr>
              <a:buSzPct val="150000"/>
              <a:buFont typeface="Wingdings" panose="05000000000000000000" pitchFamily="2" charset="2"/>
              <a:buChar char="§"/>
            </a:pPr>
            <a:r>
              <a:rPr lang="nl-NL" sz="3000" dirty="0">
                <a:solidFill>
                  <a:srgbClr val="00778D"/>
                </a:solidFill>
              </a:rPr>
              <a:t>Denken jullie ook aan de in te leveren opdrachten</a:t>
            </a:r>
            <a:r>
              <a:rPr lang="nl-NL" sz="3000" dirty="0" smtClean="0">
                <a:solidFill>
                  <a:srgbClr val="00778D"/>
                </a:solidFill>
              </a:rPr>
              <a:t>!</a:t>
            </a:r>
          </a:p>
          <a:p>
            <a:pPr>
              <a:buClr>
                <a:srgbClr val="FF0000"/>
              </a:buClr>
              <a:buSzPct val="150000"/>
              <a:buFont typeface="Wingdings" panose="05000000000000000000" pitchFamily="2" charset="2"/>
              <a:buChar char="§"/>
            </a:pPr>
            <a:r>
              <a:rPr lang="nl-NL" sz="3000" dirty="0" smtClean="0">
                <a:solidFill>
                  <a:srgbClr val="00778D"/>
                </a:solidFill>
              </a:rPr>
              <a:t>Maak de oefentoets die ook in deze wiki staat.</a:t>
            </a:r>
            <a:endParaRPr lang="nl-NL" sz="3000" dirty="0" smtClean="0">
              <a:solidFill>
                <a:srgbClr val="00778D"/>
              </a:solidFill>
            </a:endParaRPr>
          </a:p>
          <a:p>
            <a:pPr>
              <a:buClr>
                <a:srgbClr val="FF0000"/>
              </a:buClr>
              <a:buSzPct val="150000"/>
              <a:buFont typeface="Wingdings" panose="05000000000000000000" pitchFamily="2" charset="2"/>
              <a:buChar char="§"/>
            </a:pPr>
            <a:r>
              <a:rPr lang="nl-NL" sz="3000" dirty="0" smtClean="0">
                <a:solidFill>
                  <a:srgbClr val="00778D"/>
                </a:solidFill>
              </a:rPr>
              <a:t>Zijn er nog specifieke vragen over de breedte van de aangeboden stof of n.a.v. de aangeboden stof?</a:t>
            </a:r>
          </a:p>
          <a:p>
            <a:pPr>
              <a:buClr>
                <a:srgbClr val="FF0000"/>
              </a:buClr>
              <a:buSzPct val="150000"/>
              <a:buFont typeface="Wingdings" panose="05000000000000000000" pitchFamily="2" charset="2"/>
              <a:buChar char="§"/>
            </a:pPr>
            <a:r>
              <a:rPr lang="nl-NL" sz="3000" dirty="0" smtClean="0">
                <a:solidFill>
                  <a:srgbClr val="00778D"/>
                </a:solidFill>
              </a:rPr>
              <a:t>Waar lopen jullie tegenaan waarbij ik je </a:t>
            </a:r>
            <a:r>
              <a:rPr lang="nl-NL" sz="3000" b="1" i="1" u="sng" dirty="0" smtClean="0">
                <a:solidFill>
                  <a:srgbClr val="00778D"/>
                </a:solidFill>
              </a:rPr>
              <a:t>nu</a:t>
            </a:r>
            <a:r>
              <a:rPr lang="nl-NL" sz="3000" dirty="0" smtClean="0">
                <a:solidFill>
                  <a:srgbClr val="00778D"/>
                </a:solidFill>
              </a:rPr>
              <a:t> kan helpen?</a:t>
            </a:r>
          </a:p>
          <a:p>
            <a:pPr>
              <a:buClr>
                <a:srgbClr val="FF0000"/>
              </a:buClr>
              <a:buSzPct val="150000"/>
              <a:buFont typeface="Wingdings" panose="05000000000000000000" pitchFamily="2" charset="2"/>
              <a:buChar char="§"/>
            </a:pPr>
            <a:r>
              <a:rPr lang="nl-NL" sz="2800" i="1" u="sng" dirty="0">
                <a:solidFill>
                  <a:srgbClr val="00778D"/>
                </a:solidFill>
              </a:rPr>
              <a:t>Alles staat in maken.wikiwijs.nl/116619</a:t>
            </a:r>
          </a:p>
          <a:p>
            <a:pPr marL="0" indent="0">
              <a:buClr>
                <a:srgbClr val="FF0000"/>
              </a:buClr>
              <a:buSzPct val="150000"/>
              <a:buNone/>
            </a:pPr>
            <a:endParaRPr lang="nl-NL" sz="3000" dirty="0">
              <a:solidFill>
                <a:srgbClr val="00778D"/>
              </a:solidFill>
            </a:endParaRPr>
          </a:p>
          <a:p>
            <a:pPr>
              <a:buClr>
                <a:srgbClr val="FF0000"/>
              </a:buClr>
              <a:buSzPct val="150000"/>
              <a:buFont typeface="Wingdings" panose="05000000000000000000" pitchFamily="2" charset="2"/>
              <a:buChar char="§"/>
            </a:pPr>
            <a:endParaRPr lang="nl-NL" sz="3000" dirty="0">
              <a:solidFill>
                <a:srgbClr val="00778D"/>
              </a:solidFill>
            </a:endParaRPr>
          </a:p>
        </p:txBody>
      </p:sp>
    </p:spTree>
    <p:extLst>
      <p:ext uri="{BB962C8B-B14F-4D97-AF65-F5344CB8AC3E}">
        <p14:creationId xmlns:p14="http://schemas.microsoft.com/office/powerpoint/2010/main" val="1188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81000"/>
            <a:ext cx="9372600" cy="751114"/>
          </a:xfrm>
        </p:spPr>
        <p:txBody>
          <a:bodyPr/>
          <a:lstStyle/>
          <a:p>
            <a:pPr algn="ctr"/>
            <a:r>
              <a:rPr lang="nl-NL" dirty="0" smtClean="0"/>
              <a:t>Even een korte terugblik</a:t>
            </a:r>
            <a:endParaRPr lang="nl-NL" dirty="0"/>
          </a:p>
        </p:txBody>
      </p:sp>
      <p:sp>
        <p:nvSpPr>
          <p:cNvPr id="3" name="Tijdelijke aanduiding voor inhoud 2"/>
          <p:cNvSpPr>
            <a:spLocks noGrp="1"/>
          </p:cNvSpPr>
          <p:nvPr>
            <p:ph idx="1"/>
          </p:nvPr>
        </p:nvSpPr>
        <p:spPr>
          <a:xfrm>
            <a:off x="1981200" y="1567543"/>
            <a:ext cx="9372600" cy="4902977"/>
          </a:xfrm>
        </p:spPr>
        <p:txBody>
          <a:bodyPr/>
          <a:lstStyle/>
          <a:p>
            <a:pPr>
              <a:buClr>
                <a:srgbClr val="FF0000"/>
              </a:buClr>
              <a:buFont typeface="Arial" panose="020B0604020202020204" pitchFamily="34" charset="0"/>
              <a:buChar char="•"/>
            </a:pPr>
            <a:r>
              <a:rPr lang="nl-NL" dirty="0" smtClean="0"/>
              <a:t>Wat is een functie?</a:t>
            </a:r>
          </a:p>
          <a:p>
            <a:pPr>
              <a:buClr>
                <a:srgbClr val="FF0000"/>
              </a:buClr>
              <a:buFont typeface="Arial" panose="020B0604020202020204" pitchFamily="34" charset="0"/>
              <a:buChar char="•"/>
            </a:pPr>
            <a:r>
              <a:rPr lang="nl-NL" dirty="0" smtClean="0"/>
              <a:t>Wat is een taak?</a:t>
            </a:r>
          </a:p>
          <a:p>
            <a:pPr>
              <a:buClr>
                <a:srgbClr val="FF0000"/>
              </a:buClr>
              <a:buFont typeface="Arial" panose="020B0604020202020204" pitchFamily="34" charset="0"/>
              <a:buChar char="•"/>
            </a:pPr>
            <a:r>
              <a:rPr lang="nl-NL" dirty="0" smtClean="0"/>
              <a:t>Welke bevoegdheden heeft een staf binnen een lijn-staf organisatie?</a:t>
            </a:r>
          </a:p>
          <a:p>
            <a:pPr>
              <a:buClr>
                <a:srgbClr val="FF0000"/>
              </a:buClr>
              <a:buFont typeface="Arial" panose="020B0604020202020204" pitchFamily="34" charset="0"/>
              <a:buChar char="•"/>
            </a:pPr>
            <a:r>
              <a:rPr lang="nl-NL" dirty="0" smtClean="0"/>
              <a:t>Welke drie leidinggevende stijlen ken je?</a:t>
            </a:r>
          </a:p>
          <a:p>
            <a:pPr>
              <a:buClr>
                <a:srgbClr val="FF0000"/>
              </a:buClr>
              <a:buFont typeface="Arial" panose="020B0604020202020204" pitchFamily="34" charset="0"/>
              <a:buChar char="•"/>
            </a:pPr>
            <a:r>
              <a:rPr lang="nl-NL" dirty="0" smtClean="0"/>
              <a:t>Welke organisatiecultuur past het best bij welke stijl?</a:t>
            </a:r>
          </a:p>
          <a:p>
            <a:pPr>
              <a:buClr>
                <a:srgbClr val="FF0000"/>
              </a:buClr>
              <a:buFont typeface="Arial" panose="020B0604020202020204" pitchFamily="34" charset="0"/>
              <a:buChar char="•"/>
            </a:pPr>
            <a:r>
              <a:rPr lang="nl-NL" dirty="0" smtClean="0"/>
              <a:t>Wat is het verschil tussen promotie en demotie?</a:t>
            </a:r>
          </a:p>
          <a:p>
            <a:pPr>
              <a:buClr>
                <a:srgbClr val="FF0000"/>
              </a:buClr>
              <a:buFont typeface="Arial" panose="020B0604020202020204" pitchFamily="34" charset="0"/>
              <a:buChar char="•"/>
            </a:pPr>
            <a:r>
              <a:rPr lang="nl-NL" dirty="0" smtClean="0"/>
              <a:t>Wat is delegeren en wanneer/waarom doen we het?</a:t>
            </a:r>
          </a:p>
          <a:p>
            <a:pPr>
              <a:buClr>
                <a:srgbClr val="FF0000"/>
              </a:buClr>
              <a:buFont typeface="Arial" panose="020B0604020202020204" pitchFamily="34" charset="0"/>
              <a:buChar char="•"/>
            </a:pPr>
            <a:r>
              <a:rPr lang="nl-NL" dirty="0" smtClean="0"/>
              <a:t>Welke 4 typen gesprekken worden in het bedrijfsleven gehanteerd?</a:t>
            </a:r>
          </a:p>
          <a:p>
            <a:pPr>
              <a:buClr>
                <a:srgbClr val="FF0000"/>
              </a:buClr>
              <a:buFont typeface="Arial" panose="020B0604020202020204" pitchFamily="34" charset="0"/>
              <a:buChar char="•"/>
            </a:pPr>
            <a:endParaRPr lang="nl-NL" dirty="0"/>
          </a:p>
        </p:txBody>
      </p:sp>
    </p:spTree>
    <p:extLst>
      <p:ext uri="{BB962C8B-B14F-4D97-AF65-F5344CB8AC3E}">
        <p14:creationId xmlns:p14="http://schemas.microsoft.com/office/powerpoint/2010/main" val="399990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81000"/>
            <a:ext cx="9372600" cy="777240"/>
          </a:xfrm>
        </p:spPr>
        <p:txBody>
          <a:bodyPr/>
          <a:lstStyle/>
          <a:p>
            <a:pPr algn="ctr"/>
            <a:r>
              <a:rPr lang="nl-NL" dirty="0" smtClean="0"/>
              <a:t>Rechten en plichten</a:t>
            </a:r>
            <a:endParaRPr lang="nl-NL" dirty="0"/>
          </a:p>
        </p:txBody>
      </p:sp>
      <p:sp>
        <p:nvSpPr>
          <p:cNvPr id="3" name="Tijdelijke aanduiding voor inhoud 2"/>
          <p:cNvSpPr>
            <a:spLocks noGrp="1"/>
          </p:cNvSpPr>
          <p:nvPr>
            <p:ph idx="1"/>
          </p:nvPr>
        </p:nvSpPr>
        <p:spPr>
          <a:xfrm>
            <a:off x="1981200" y="1314995"/>
            <a:ext cx="9372600" cy="5155526"/>
          </a:xfrm>
        </p:spPr>
        <p:txBody>
          <a:bodyPr>
            <a:normAutofit fontScale="92500" lnSpcReduction="10000"/>
          </a:bodyPr>
          <a:lstStyle/>
          <a:p>
            <a:pPr>
              <a:buClr>
                <a:srgbClr val="FF0000"/>
              </a:buClr>
              <a:buFont typeface="Arial" panose="020B0604020202020204" pitchFamily="34" charset="0"/>
              <a:buChar char="•"/>
            </a:pPr>
            <a:r>
              <a:rPr lang="nl-NL" dirty="0" smtClean="0"/>
              <a:t>Eerste waar we mee in aanraking komen is het arbeidsrecht</a:t>
            </a:r>
          </a:p>
          <a:p>
            <a:pPr lvl="1">
              <a:buClr>
                <a:srgbClr val="FF0000"/>
              </a:buClr>
              <a:buFont typeface="Arial" panose="020B0604020202020204" pitchFamily="34" charset="0"/>
              <a:buChar char="•"/>
            </a:pPr>
            <a:r>
              <a:rPr lang="nl-NL" dirty="0" smtClean="0"/>
              <a:t>Arbeidsrecht is </a:t>
            </a:r>
            <a:r>
              <a:rPr lang="nl-NL" b="1" u="sng" dirty="0" smtClean="0"/>
              <a:t>dwingend</a:t>
            </a:r>
            <a:r>
              <a:rPr lang="nl-NL" dirty="0" smtClean="0"/>
              <a:t> recht, d.w.z. je komt er niet onderuit “het moet”.</a:t>
            </a:r>
          </a:p>
          <a:p>
            <a:pPr lvl="1">
              <a:buClr>
                <a:srgbClr val="FF0000"/>
              </a:buClr>
              <a:buFont typeface="Arial" panose="020B0604020202020204" pitchFamily="34" charset="0"/>
              <a:buChar char="•"/>
            </a:pPr>
            <a:r>
              <a:rPr lang="nl-NL" dirty="0" smtClean="0"/>
              <a:t>Het regelt de verhoudingen tussen werkgever en werknemer.</a:t>
            </a:r>
          </a:p>
          <a:p>
            <a:pPr lvl="2">
              <a:buClr>
                <a:srgbClr val="FF0000"/>
              </a:buClr>
              <a:buFont typeface="Arial" panose="020B0604020202020204" pitchFamily="34" charset="0"/>
              <a:buChar char="•"/>
            </a:pPr>
            <a:r>
              <a:rPr lang="nl-NL" dirty="0" smtClean="0"/>
              <a:t>Volledig dwingend (bijv. kinderarbeid, Arbo enz. hier kan en mag niet worden afgeweken.)</a:t>
            </a:r>
          </a:p>
          <a:p>
            <a:pPr lvl="2">
              <a:buClr>
                <a:srgbClr val="FF0000"/>
              </a:buClr>
              <a:buFont typeface="Arial" panose="020B0604020202020204" pitchFamily="34" charset="0"/>
              <a:buChar char="•"/>
            </a:pPr>
            <a:r>
              <a:rPr lang="nl-NL" dirty="0" smtClean="0"/>
              <a:t>Driekwart dwingende bepalingen (als er geen CAO is afgesloten mogen er afspraken worden gemaakt, maar er mag niet in strijd zijn met de wettelijke bepalingen)</a:t>
            </a:r>
          </a:p>
          <a:p>
            <a:pPr lvl="2">
              <a:buClr>
                <a:srgbClr val="FF0000"/>
              </a:buClr>
              <a:buFont typeface="Arial" panose="020B0604020202020204" pitchFamily="34" charset="0"/>
              <a:buChar char="•"/>
            </a:pPr>
            <a:r>
              <a:rPr lang="nl-NL" dirty="0" smtClean="0"/>
              <a:t>Semi dwingende bepalingen (alleen als er schriftelijk tussen de betrokken partijen een overeenkomst is gesloten mits niet in strijd met de wettelijke bepalingen)</a:t>
            </a:r>
          </a:p>
          <a:p>
            <a:pPr lvl="1">
              <a:buClr>
                <a:srgbClr val="FF0000"/>
              </a:buClr>
              <a:buFont typeface="Arial" panose="020B0604020202020204" pitchFamily="34" charset="0"/>
              <a:buChar char="•"/>
            </a:pPr>
            <a:r>
              <a:rPr lang="nl-NL" dirty="0" smtClean="0"/>
              <a:t>Deze laatsten vallen deels onder het </a:t>
            </a:r>
            <a:r>
              <a:rPr lang="nl-NL" b="1" u="sng" dirty="0" smtClean="0"/>
              <a:t>regelend</a:t>
            </a:r>
            <a:r>
              <a:rPr lang="nl-NL" dirty="0" smtClean="0"/>
              <a:t> recht, maar de ruimte en mogelijkheden zijn binnen het arbeidsrecht beperkt.</a:t>
            </a:r>
          </a:p>
          <a:p>
            <a:pPr>
              <a:buClr>
                <a:srgbClr val="FF0000"/>
              </a:buClr>
              <a:buFont typeface="Arial" panose="020B0604020202020204" pitchFamily="34" charset="0"/>
              <a:buChar char="•"/>
            </a:pPr>
            <a:r>
              <a:rPr lang="nl-NL" dirty="0" smtClean="0"/>
              <a:t>De belangrijkste regeling binnen het arbeidsrecht is de arbeidsovereenkomst (denk bijv. aan jullie stage-overeenkomst)</a:t>
            </a:r>
          </a:p>
          <a:p>
            <a:pPr>
              <a:buClr>
                <a:srgbClr val="FF0000"/>
              </a:buClr>
              <a:buFont typeface="Arial" panose="020B0604020202020204" pitchFamily="34" charset="0"/>
              <a:buChar char="•"/>
            </a:pPr>
            <a:r>
              <a:rPr lang="nl-NL" dirty="0" smtClean="0"/>
              <a:t>De werknemer heeft maar één verplichting; deze moet de overeengekomen werkzaamheden met volle inzet verrichten. Dit noemen we de “inspannings- verplichting” van de werknemer.</a:t>
            </a:r>
          </a:p>
        </p:txBody>
      </p:sp>
    </p:spTree>
    <p:extLst>
      <p:ext uri="{BB962C8B-B14F-4D97-AF65-F5344CB8AC3E}">
        <p14:creationId xmlns:p14="http://schemas.microsoft.com/office/powerpoint/2010/main" val="398784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81000"/>
            <a:ext cx="9372600" cy="768531"/>
          </a:xfrm>
        </p:spPr>
        <p:txBody>
          <a:bodyPr/>
          <a:lstStyle/>
          <a:p>
            <a:pPr algn="ctr"/>
            <a:r>
              <a:rPr lang="nl-NL" dirty="0" smtClean="0"/>
              <a:t>De arbeidsovereenkomst</a:t>
            </a:r>
            <a:endParaRPr lang="nl-NL" dirty="0"/>
          </a:p>
        </p:txBody>
      </p:sp>
      <p:sp>
        <p:nvSpPr>
          <p:cNvPr id="3" name="Tijdelijke aanduiding voor inhoud 2"/>
          <p:cNvSpPr>
            <a:spLocks noGrp="1"/>
          </p:cNvSpPr>
          <p:nvPr>
            <p:ph idx="1"/>
          </p:nvPr>
        </p:nvSpPr>
        <p:spPr>
          <a:xfrm>
            <a:off x="1981200" y="1236617"/>
            <a:ext cx="9372600" cy="5233904"/>
          </a:xfrm>
        </p:spPr>
        <p:txBody>
          <a:bodyPr/>
          <a:lstStyle/>
          <a:p>
            <a:pPr>
              <a:buClr>
                <a:srgbClr val="FF0000"/>
              </a:buClr>
              <a:buFont typeface="Arial" panose="020B0604020202020204" pitchFamily="34" charset="0"/>
              <a:buChar char="•"/>
            </a:pPr>
            <a:r>
              <a:rPr lang="nl-NL" dirty="0" smtClean="0"/>
              <a:t>In een arbeids overeenkomst zijn tenminste de volgende vier elementen opgenomen</a:t>
            </a:r>
          </a:p>
          <a:p>
            <a:pPr lvl="1">
              <a:buClr>
                <a:srgbClr val="FF0000"/>
              </a:buClr>
              <a:buFont typeface="Arial" panose="020B0604020202020204" pitchFamily="34" charset="0"/>
              <a:buChar char="•"/>
            </a:pPr>
            <a:r>
              <a:rPr lang="nl-NL" dirty="0" smtClean="0"/>
              <a:t>De werknemer is verplicht arbeid te verrichten</a:t>
            </a:r>
          </a:p>
          <a:p>
            <a:pPr lvl="1">
              <a:buClr>
                <a:srgbClr val="FF0000"/>
              </a:buClr>
              <a:buFont typeface="Arial" panose="020B0604020202020204" pitchFamily="34" charset="0"/>
              <a:buChar char="•"/>
            </a:pPr>
            <a:r>
              <a:rPr lang="nl-NL" dirty="0" smtClean="0"/>
              <a:t>De werkgever is als </a:t>
            </a:r>
            <a:r>
              <a:rPr lang="nl-NL" dirty="0"/>
              <a:t>tegenprestatie</a:t>
            </a:r>
            <a:r>
              <a:rPr lang="nl-NL" dirty="0" smtClean="0"/>
              <a:t> </a:t>
            </a:r>
            <a:r>
              <a:rPr lang="nl-NL" dirty="0"/>
              <a:t>verplicht </a:t>
            </a:r>
            <a:r>
              <a:rPr lang="nl-NL" dirty="0" smtClean="0"/>
              <a:t>loon te betalen</a:t>
            </a:r>
          </a:p>
          <a:p>
            <a:pPr lvl="1">
              <a:buClr>
                <a:srgbClr val="FF0000"/>
              </a:buClr>
              <a:buFont typeface="Arial" panose="020B0604020202020204" pitchFamily="34" charset="0"/>
              <a:buChar char="•"/>
            </a:pPr>
            <a:r>
              <a:rPr lang="nl-NL" dirty="0" smtClean="0"/>
              <a:t>De werknemer is gedurende een bepaalde tijd in dienst</a:t>
            </a:r>
          </a:p>
          <a:p>
            <a:pPr lvl="1">
              <a:buClr>
                <a:srgbClr val="FF0000"/>
              </a:buClr>
              <a:buFont typeface="Arial" panose="020B0604020202020204" pitchFamily="34" charset="0"/>
              <a:buChar char="•"/>
            </a:pPr>
            <a:r>
              <a:rPr lang="nl-NL" dirty="0" smtClean="0"/>
              <a:t>In dienst zijn is als de werkgever gezag over de werknemer uitoefent</a:t>
            </a:r>
          </a:p>
          <a:p>
            <a:pPr>
              <a:buClr>
                <a:srgbClr val="FF0000"/>
              </a:buClr>
              <a:buFont typeface="Arial" panose="020B0604020202020204" pitchFamily="34" charset="0"/>
              <a:buChar char="•"/>
            </a:pPr>
            <a:r>
              <a:rPr lang="nl-NL" dirty="0" smtClean="0"/>
              <a:t>In de tekst wordt gesproken over de flexwet, deze heet sinds 1-1-2015 de wet op arbeid en zekerheid. </a:t>
            </a:r>
            <a:r>
              <a:rPr lang="nl-NL" sz="1200" dirty="0" smtClean="0"/>
              <a:t>Zie bijv.:  </a:t>
            </a:r>
            <a:r>
              <a:rPr lang="nl-NL" sz="1200" dirty="0">
                <a:hlinkClick r:id="rId2"/>
              </a:rPr>
              <a:t>https://www.mkbservicedesk.nl/8883/wat-wet-werk-zekerheid.htm</a:t>
            </a:r>
            <a:r>
              <a:rPr lang="nl-NL" sz="1200" dirty="0" smtClean="0">
                <a:hlinkClick r:id="rId2"/>
              </a:rPr>
              <a:t>#</a:t>
            </a:r>
            <a:r>
              <a:rPr lang="nl-NL" sz="1200" dirty="0" smtClean="0"/>
              <a:t> </a:t>
            </a:r>
          </a:p>
          <a:p>
            <a:pPr lvl="1">
              <a:buClr>
                <a:srgbClr val="FF0000"/>
              </a:buClr>
              <a:buFont typeface="Arial" panose="020B0604020202020204" pitchFamily="34" charset="0"/>
              <a:buChar char="•"/>
            </a:pPr>
            <a:r>
              <a:rPr lang="nl-NL" dirty="0" smtClean="0"/>
              <a:t>Geen proeftijd bij een tijdelijk contract</a:t>
            </a:r>
          </a:p>
          <a:p>
            <a:pPr lvl="1">
              <a:buClr>
                <a:srgbClr val="FF0000"/>
              </a:buClr>
              <a:buFont typeface="Arial" panose="020B0604020202020204" pitchFamily="34" charset="0"/>
              <a:buChar char="•"/>
            </a:pPr>
            <a:r>
              <a:rPr lang="nl-NL" dirty="0" smtClean="0"/>
              <a:t>Alleen in bijzondere gevallen bij een tijdelijk contract een concurrentiebeding</a:t>
            </a:r>
          </a:p>
          <a:p>
            <a:pPr lvl="1">
              <a:buClr>
                <a:srgbClr val="FF0000"/>
              </a:buClr>
              <a:buFont typeface="Arial" panose="020B0604020202020204" pitchFamily="34" charset="0"/>
              <a:buChar char="•"/>
            </a:pPr>
            <a:r>
              <a:rPr lang="nl-NL" dirty="0" smtClean="0"/>
              <a:t>Het ketenbeding (na twee jaar vast contract, een tussen periode van 6 maanden i.p.v. 3)</a:t>
            </a:r>
          </a:p>
        </p:txBody>
      </p:sp>
    </p:spTree>
    <p:extLst>
      <p:ext uri="{BB962C8B-B14F-4D97-AF65-F5344CB8AC3E}">
        <p14:creationId xmlns:p14="http://schemas.microsoft.com/office/powerpoint/2010/main" val="50537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81000"/>
            <a:ext cx="9372600" cy="829491"/>
          </a:xfrm>
        </p:spPr>
        <p:txBody>
          <a:bodyPr/>
          <a:lstStyle/>
          <a:p>
            <a:pPr algn="ctr"/>
            <a:r>
              <a:rPr lang="nl-NL" dirty="0"/>
              <a:t>De arbeidsovereenkomst</a:t>
            </a:r>
          </a:p>
        </p:txBody>
      </p:sp>
      <p:sp>
        <p:nvSpPr>
          <p:cNvPr id="3" name="Tijdelijke aanduiding voor inhoud 2"/>
          <p:cNvSpPr>
            <a:spLocks noGrp="1"/>
          </p:cNvSpPr>
          <p:nvPr>
            <p:ph idx="1"/>
          </p:nvPr>
        </p:nvSpPr>
        <p:spPr>
          <a:xfrm>
            <a:off x="1981200" y="1689463"/>
            <a:ext cx="9372600" cy="4241074"/>
          </a:xfrm>
        </p:spPr>
        <p:txBody>
          <a:bodyPr/>
          <a:lstStyle/>
          <a:p>
            <a:pPr>
              <a:buClr>
                <a:srgbClr val="FF0000"/>
              </a:buClr>
              <a:buFont typeface="Arial" panose="020B0604020202020204" pitchFamily="34" charset="0"/>
              <a:buChar char="•"/>
            </a:pPr>
            <a:r>
              <a:rPr lang="nl-NL" dirty="0" smtClean="0"/>
              <a:t>Er zijn een viertal typen arbeidsovereenkomsten</a:t>
            </a:r>
          </a:p>
          <a:p>
            <a:pPr lvl="1">
              <a:buClr>
                <a:srgbClr val="FF0000"/>
              </a:buClr>
              <a:buFont typeface="Arial" panose="020B0604020202020204" pitchFamily="34" charset="0"/>
              <a:buChar char="•"/>
            </a:pPr>
            <a:r>
              <a:rPr lang="nl-NL" dirty="0" smtClean="0"/>
              <a:t>Arbeidsovereenkomst voor onbepaalde tijd</a:t>
            </a:r>
          </a:p>
          <a:p>
            <a:pPr lvl="1">
              <a:buClr>
                <a:srgbClr val="FF0000"/>
              </a:buClr>
              <a:buFont typeface="Arial" panose="020B0604020202020204" pitchFamily="34" charset="0"/>
              <a:buChar char="•"/>
            </a:pPr>
            <a:r>
              <a:rPr lang="nl-NL" dirty="0"/>
              <a:t>Arbeidsovereenkomst voor </a:t>
            </a:r>
            <a:r>
              <a:rPr lang="nl-NL" dirty="0" smtClean="0"/>
              <a:t>bepaalde tijd</a:t>
            </a:r>
          </a:p>
          <a:p>
            <a:pPr lvl="1">
              <a:buClr>
                <a:srgbClr val="FF0000"/>
              </a:buClr>
              <a:buFont typeface="Arial" panose="020B0604020202020204" pitchFamily="34" charset="0"/>
              <a:buChar char="•"/>
            </a:pPr>
            <a:r>
              <a:rPr lang="nl-NL" dirty="0"/>
              <a:t>Arbeidsovereenkomst voor </a:t>
            </a:r>
            <a:r>
              <a:rPr lang="nl-NL" dirty="0" smtClean="0"/>
              <a:t>een bepaalde opdracht en/of werkzaamheid</a:t>
            </a:r>
          </a:p>
          <a:p>
            <a:pPr lvl="1">
              <a:buClr>
                <a:srgbClr val="FF0000"/>
              </a:buClr>
              <a:buFont typeface="Arial" panose="020B0604020202020204" pitchFamily="34" charset="0"/>
              <a:buChar char="•"/>
            </a:pPr>
            <a:r>
              <a:rPr lang="nl-NL" dirty="0"/>
              <a:t>Arbeidsovereenkomst voor </a:t>
            </a:r>
            <a:r>
              <a:rPr lang="nl-NL" dirty="0" smtClean="0"/>
              <a:t>de duur van vervanging</a:t>
            </a:r>
          </a:p>
          <a:p>
            <a:pPr lvl="1">
              <a:buClr>
                <a:srgbClr val="FF0000"/>
              </a:buClr>
              <a:buFont typeface="Arial" panose="020B0604020202020204" pitchFamily="34" charset="0"/>
              <a:buChar char="•"/>
            </a:pPr>
            <a:endParaRPr lang="nl-NL" dirty="0" smtClean="0"/>
          </a:p>
          <a:p>
            <a:pPr>
              <a:buClr>
                <a:srgbClr val="FF0000"/>
              </a:buClr>
              <a:buFont typeface="Arial" panose="020B0604020202020204" pitchFamily="34" charset="0"/>
              <a:buChar char="•"/>
            </a:pPr>
            <a:r>
              <a:rPr lang="nl-NL" dirty="0" smtClean="0"/>
              <a:t>Bij beëindiging van een arbeidsovereenkomst mag de werknemer om een getuigschrift vragen. De werkgever is verplicht deze af te geven en deze mag </a:t>
            </a:r>
            <a:r>
              <a:rPr lang="nl-NL" b="1" u="sng" dirty="0" smtClean="0"/>
              <a:t>geen</a:t>
            </a:r>
            <a:r>
              <a:rPr lang="nl-NL" dirty="0" smtClean="0"/>
              <a:t> negatieve mededelingen bevatten.</a:t>
            </a:r>
            <a:endParaRPr lang="nl-NL" dirty="0"/>
          </a:p>
          <a:p>
            <a:pPr marL="411480" lvl="1" indent="0">
              <a:buNone/>
            </a:pPr>
            <a:endParaRPr lang="nl-NL" dirty="0"/>
          </a:p>
          <a:p>
            <a:pPr lvl="1"/>
            <a:endParaRPr lang="nl-NL" dirty="0"/>
          </a:p>
        </p:txBody>
      </p:sp>
    </p:spTree>
    <p:extLst>
      <p:ext uri="{BB962C8B-B14F-4D97-AF65-F5344CB8AC3E}">
        <p14:creationId xmlns:p14="http://schemas.microsoft.com/office/powerpoint/2010/main" val="8245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81000"/>
            <a:ext cx="9372600" cy="794657"/>
          </a:xfrm>
        </p:spPr>
        <p:txBody>
          <a:bodyPr/>
          <a:lstStyle/>
          <a:p>
            <a:pPr algn="ctr"/>
            <a:r>
              <a:rPr lang="nl-NL" dirty="0" smtClean="0"/>
              <a:t>collectieve arbeidsovereenkomst</a:t>
            </a:r>
            <a:endParaRPr lang="nl-NL" dirty="0"/>
          </a:p>
        </p:txBody>
      </p:sp>
      <p:sp>
        <p:nvSpPr>
          <p:cNvPr id="3" name="Tijdelijke aanduiding voor inhoud 2"/>
          <p:cNvSpPr>
            <a:spLocks noGrp="1"/>
          </p:cNvSpPr>
          <p:nvPr>
            <p:ph idx="1"/>
          </p:nvPr>
        </p:nvSpPr>
        <p:spPr>
          <a:xfrm>
            <a:off x="1981200" y="1463041"/>
            <a:ext cx="9372600" cy="5007480"/>
          </a:xfrm>
        </p:spPr>
        <p:txBody>
          <a:bodyPr>
            <a:normAutofit lnSpcReduction="10000"/>
          </a:bodyPr>
          <a:lstStyle/>
          <a:p>
            <a:pPr>
              <a:buClr>
                <a:srgbClr val="FF0000"/>
              </a:buClr>
              <a:buFont typeface="Arial" panose="020B0604020202020204" pitchFamily="34" charset="0"/>
              <a:buChar char="•"/>
            </a:pPr>
            <a:r>
              <a:rPr lang="nl-NL" dirty="0" smtClean="0"/>
              <a:t>Er zijn </a:t>
            </a:r>
            <a:r>
              <a:rPr lang="nl-NL" dirty="0" smtClean="0">
                <a:hlinkClick r:id="rId2"/>
              </a:rPr>
              <a:t>verschillende</a:t>
            </a:r>
            <a:r>
              <a:rPr lang="nl-NL" dirty="0" smtClean="0"/>
              <a:t> </a:t>
            </a:r>
            <a:r>
              <a:rPr lang="nl-NL" dirty="0" smtClean="0">
                <a:hlinkClick r:id="rId3"/>
              </a:rPr>
              <a:t>CAO’s</a:t>
            </a:r>
            <a:r>
              <a:rPr lang="nl-NL" dirty="0" smtClean="0"/>
              <a:t> te weten</a:t>
            </a:r>
          </a:p>
          <a:p>
            <a:pPr lvl="1">
              <a:buClr>
                <a:srgbClr val="FF0000"/>
              </a:buClr>
              <a:buFont typeface="Arial" panose="020B0604020202020204" pitchFamily="34" charset="0"/>
              <a:buChar char="•"/>
            </a:pPr>
            <a:r>
              <a:rPr lang="nl-NL" dirty="0" smtClean="0"/>
              <a:t>De bedrijfstak-CAO (deze wordt afgesloten voor alle werknemers in de branche)</a:t>
            </a:r>
          </a:p>
          <a:p>
            <a:pPr lvl="1">
              <a:buClr>
                <a:srgbClr val="FF0000"/>
              </a:buClr>
              <a:buFont typeface="Arial" panose="020B0604020202020204" pitchFamily="34" charset="0"/>
              <a:buChar char="•"/>
            </a:pPr>
            <a:r>
              <a:rPr lang="nl-NL" dirty="0" smtClean="0"/>
              <a:t>De ondernemings-CAO ( deze wordt voor werknemers binnen een bepaalde onderneming afgesloten: bijv. de NS-CAO, Philips-CAO. Albert Heijn-CAO)</a:t>
            </a:r>
          </a:p>
          <a:p>
            <a:pPr lvl="1">
              <a:buClr>
                <a:srgbClr val="FF0000"/>
              </a:buClr>
              <a:buFont typeface="Arial" panose="020B0604020202020204" pitchFamily="34" charset="0"/>
              <a:buChar char="•"/>
            </a:pPr>
            <a:r>
              <a:rPr lang="nl-NL" dirty="0" smtClean="0"/>
              <a:t>Raam-CAO (hierin worden afspraken op hoofdlijnen gemaakt en binnen de betreffende onderneming verder ingevuld)</a:t>
            </a:r>
          </a:p>
          <a:p>
            <a:pPr lvl="1">
              <a:buClr>
                <a:srgbClr val="FF0000"/>
              </a:buClr>
              <a:buFont typeface="Arial" panose="020B0604020202020204" pitchFamily="34" charset="0"/>
              <a:buChar char="•"/>
            </a:pPr>
            <a:r>
              <a:rPr lang="nl-NL" dirty="0" smtClean="0"/>
              <a:t>Standaard-CAO (wordt nog weinig gebruikt, maar is in wezen de invulling van het arbeidsrecht)</a:t>
            </a:r>
          </a:p>
          <a:p>
            <a:pPr lvl="1">
              <a:buClr>
                <a:srgbClr val="FF0000"/>
              </a:buClr>
              <a:buFont typeface="Arial" panose="020B0604020202020204" pitchFamily="34" charset="0"/>
              <a:buChar char="•"/>
            </a:pPr>
            <a:r>
              <a:rPr lang="nl-NL" dirty="0" smtClean="0"/>
              <a:t>Minimum-CAO (evenals de standaard cao waarbij alleen in gunstige zin van afgeweken mag worden)</a:t>
            </a:r>
          </a:p>
          <a:p>
            <a:pPr lvl="1">
              <a:buClr>
                <a:srgbClr val="FF0000"/>
              </a:buClr>
              <a:buFont typeface="Arial" panose="020B0604020202020204" pitchFamily="34" charset="0"/>
              <a:buChar char="•"/>
            </a:pPr>
            <a:r>
              <a:rPr lang="nl-NL" dirty="0" smtClean="0"/>
              <a:t>Er is geen CAO dan gelden te allen tijde de wettelijke bepalingen</a:t>
            </a:r>
          </a:p>
          <a:p>
            <a:pPr>
              <a:buClr>
                <a:srgbClr val="FF0000"/>
              </a:buClr>
              <a:buFont typeface="Arial" panose="020B0604020202020204" pitchFamily="34" charset="0"/>
              <a:buChar char="•"/>
            </a:pPr>
            <a:r>
              <a:rPr lang="nl-NL" dirty="0" smtClean="0"/>
              <a:t>De CAO kan door de minister als “algemeen verbindend” maar ook als </a:t>
            </a:r>
            <a:r>
              <a:rPr lang="nl-NL" dirty="0"/>
              <a:t>“algemeen </a:t>
            </a:r>
            <a:r>
              <a:rPr lang="nl-NL" dirty="0" smtClean="0"/>
              <a:t>onverbindend</a:t>
            </a:r>
            <a:r>
              <a:rPr lang="nl-NL" dirty="0"/>
              <a:t>” </a:t>
            </a:r>
            <a:r>
              <a:rPr lang="nl-NL" dirty="0" smtClean="0"/>
              <a:t>worden verklaard. (Denk aan het stakingsrecht bij defensie)</a:t>
            </a:r>
            <a:endParaRPr lang="nl-NL" dirty="0"/>
          </a:p>
        </p:txBody>
      </p:sp>
    </p:spTree>
    <p:extLst>
      <p:ext uri="{BB962C8B-B14F-4D97-AF65-F5344CB8AC3E}">
        <p14:creationId xmlns:p14="http://schemas.microsoft.com/office/powerpoint/2010/main" val="266189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81000"/>
            <a:ext cx="9372600" cy="768531"/>
          </a:xfrm>
        </p:spPr>
        <p:txBody>
          <a:bodyPr/>
          <a:lstStyle/>
          <a:p>
            <a:pPr algn="ctr"/>
            <a:r>
              <a:rPr lang="nl-NL" dirty="0" smtClean="0"/>
              <a:t>De Arbo-wet</a:t>
            </a:r>
            <a:endParaRPr lang="nl-NL" dirty="0"/>
          </a:p>
        </p:txBody>
      </p:sp>
      <p:sp>
        <p:nvSpPr>
          <p:cNvPr id="3" name="Tijdelijke aanduiding voor inhoud 2"/>
          <p:cNvSpPr>
            <a:spLocks noGrp="1"/>
          </p:cNvSpPr>
          <p:nvPr>
            <p:ph idx="1"/>
          </p:nvPr>
        </p:nvSpPr>
        <p:spPr>
          <a:xfrm>
            <a:off x="1981200" y="1227909"/>
            <a:ext cx="9372600" cy="5242611"/>
          </a:xfrm>
        </p:spPr>
        <p:txBody>
          <a:bodyPr/>
          <a:lstStyle/>
          <a:p>
            <a:pPr>
              <a:buClr>
                <a:srgbClr val="FF0000"/>
              </a:buClr>
              <a:buFont typeface="Arial" panose="020B0604020202020204" pitchFamily="34" charset="0"/>
              <a:buChar char="•"/>
            </a:pPr>
            <a:r>
              <a:rPr lang="nl-NL" dirty="0" smtClean="0"/>
              <a:t>De Arbo-wet is een raam wet, dat betekend dat de verdere invulling per bedrijf of bedrijfstak anders kan zijn. Het is ter bescherming van de werknemer. Sommige werkgevers vinden dit werkgevertje pesten, want</a:t>
            </a:r>
          </a:p>
          <a:p>
            <a:pPr>
              <a:buClr>
                <a:srgbClr val="FF0000"/>
              </a:buClr>
              <a:buFont typeface="Arial" panose="020B0604020202020204" pitchFamily="34" charset="0"/>
              <a:buChar char="•"/>
            </a:pPr>
            <a:r>
              <a:rPr lang="nl-NL" dirty="0" smtClean="0"/>
              <a:t>de ondernemer is verplicht en te bekostigen:</a:t>
            </a:r>
          </a:p>
          <a:p>
            <a:pPr lvl="1">
              <a:buClr>
                <a:srgbClr val="FF0000"/>
              </a:buClr>
              <a:buFont typeface="Arial" panose="020B0604020202020204" pitchFamily="34" charset="0"/>
              <a:buChar char="•"/>
            </a:pPr>
            <a:r>
              <a:rPr lang="nl-NL" dirty="0" smtClean="0"/>
              <a:t>Dat er voorlichting wordt gegeven voor de risico’s en de vermijding ervan</a:t>
            </a:r>
          </a:p>
          <a:p>
            <a:pPr lvl="1">
              <a:buClr>
                <a:srgbClr val="FF0000"/>
              </a:buClr>
              <a:buFont typeface="Arial" panose="020B0604020202020204" pitchFamily="34" charset="0"/>
              <a:buChar char="•"/>
            </a:pPr>
            <a:r>
              <a:rPr lang="nl-NL" dirty="0" smtClean="0"/>
              <a:t>Deze moet de ongevallen en bedrijfsziektes melden en registreren </a:t>
            </a:r>
          </a:p>
          <a:p>
            <a:pPr lvl="1">
              <a:buClr>
                <a:srgbClr val="FF0000"/>
              </a:buClr>
              <a:buFont typeface="Arial" panose="020B0604020202020204" pitchFamily="34" charset="0"/>
              <a:buChar char="•"/>
            </a:pPr>
            <a:r>
              <a:rPr lang="nl-NL" dirty="0" smtClean="0"/>
              <a:t>Als de arbeidsomstandigheden veranderen moet de OR of de Arbo-commissie worden ingeschakeld/geraadpleegd</a:t>
            </a:r>
          </a:p>
          <a:p>
            <a:pPr lvl="1">
              <a:buClr>
                <a:srgbClr val="FF0000"/>
              </a:buClr>
              <a:buFont typeface="Arial" panose="020B0604020202020204" pitchFamily="34" charset="0"/>
              <a:buChar char="•"/>
            </a:pPr>
            <a:r>
              <a:rPr lang="nl-NL" dirty="0" smtClean="0"/>
              <a:t>Dat er regelmatig een RI&amp;E wordt gehouden</a:t>
            </a:r>
          </a:p>
          <a:p>
            <a:pPr lvl="1">
              <a:buClr>
                <a:srgbClr val="FF0000"/>
              </a:buClr>
              <a:buFont typeface="Arial" panose="020B0604020202020204" pitchFamily="34" charset="0"/>
              <a:buChar char="•"/>
            </a:pPr>
            <a:r>
              <a:rPr lang="nl-NL" dirty="0" smtClean="0"/>
              <a:t>Moet het ziekteverzuim registreren en zorgen voor een re-integratie traject</a:t>
            </a:r>
          </a:p>
          <a:p>
            <a:pPr lvl="1">
              <a:buClr>
                <a:srgbClr val="FF0000"/>
              </a:buClr>
              <a:buFont typeface="Arial" panose="020B0604020202020204" pitchFamily="34" charset="0"/>
              <a:buChar char="•"/>
            </a:pPr>
            <a:r>
              <a:rPr lang="nl-NL" dirty="0" smtClean="0"/>
              <a:t>Er moet een geschoolde BHV-er aanwezig zijn die elk jaar moet worden bijgeschoold</a:t>
            </a:r>
          </a:p>
        </p:txBody>
      </p:sp>
    </p:spTree>
    <p:extLst>
      <p:ext uri="{BB962C8B-B14F-4D97-AF65-F5344CB8AC3E}">
        <p14:creationId xmlns:p14="http://schemas.microsoft.com/office/powerpoint/2010/main" val="309711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81000"/>
            <a:ext cx="9372600" cy="716280"/>
          </a:xfrm>
        </p:spPr>
        <p:txBody>
          <a:bodyPr/>
          <a:lstStyle/>
          <a:p>
            <a:pPr algn="ctr"/>
            <a:r>
              <a:rPr lang="nl-NL" dirty="0" smtClean="0"/>
              <a:t>verzekeringen</a:t>
            </a:r>
            <a:endParaRPr lang="nl-NL" dirty="0"/>
          </a:p>
        </p:txBody>
      </p:sp>
      <p:sp>
        <p:nvSpPr>
          <p:cNvPr id="3" name="Tijdelijke aanduiding voor inhoud 2"/>
          <p:cNvSpPr>
            <a:spLocks noGrp="1"/>
          </p:cNvSpPr>
          <p:nvPr>
            <p:ph idx="1"/>
          </p:nvPr>
        </p:nvSpPr>
        <p:spPr>
          <a:xfrm>
            <a:off x="1981200" y="1323703"/>
            <a:ext cx="9372600" cy="5146817"/>
          </a:xfrm>
        </p:spPr>
        <p:txBody>
          <a:bodyPr/>
          <a:lstStyle/>
          <a:p>
            <a:pPr>
              <a:buClr>
                <a:srgbClr val="FF0000"/>
              </a:buClr>
              <a:buFont typeface="Arial" panose="020B0604020202020204" pitchFamily="34" charset="0"/>
              <a:buChar char="•"/>
            </a:pPr>
            <a:r>
              <a:rPr lang="nl-NL" dirty="0" smtClean="0"/>
              <a:t>In het tekst deel staat een sterk verouderde versie. Wat logisch is, want het veranderd jaarlijks.</a:t>
            </a:r>
          </a:p>
          <a:p>
            <a:pPr>
              <a:buClr>
                <a:srgbClr val="FF0000"/>
              </a:buClr>
              <a:buFont typeface="Arial" panose="020B0604020202020204" pitchFamily="34" charset="0"/>
              <a:buChar char="•"/>
            </a:pPr>
            <a:r>
              <a:rPr lang="nl-NL" dirty="0" smtClean="0"/>
              <a:t>Maar waarom verzeker je je?</a:t>
            </a:r>
          </a:p>
          <a:p>
            <a:pPr lvl="1">
              <a:buClr>
                <a:srgbClr val="FF0000"/>
              </a:buClr>
              <a:buFont typeface="Arial" panose="020B0604020202020204" pitchFamily="34" charset="0"/>
              <a:buChar char="•"/>
            </a:pPr>
            <a:r>
              <a:rPr lang="nl-NL" dirty="0" smtClean="0"/>
              <a:t>Eén als er iets vervelends gebeuren kan; dit noemen we “de kwade kans”</a:t>
            </a:r>
          </a:p>
          <a:p>
            <a:pPr lvl="1">
              <a:buClr>
                <a:srgbClr val="FF0000"/>
              </a:buClr>
              <a:buFont typeface="Arial" panose="020B0604020202020204" pitchFamily="34" charset="0"/>
              <a:buChar char="•"/>
            </a:pPr>
            <a:r>
              <a:rPr lang="nl-NL" dirty="0" smtClean="0"/>
              <a:t>Twee voor de gevolgen van “het risico”</a:t>
            </a:r>
          </a:p>
          <a:p>
            <a:pPr>
              <a:buClr>
                <a:srgbClr val="FF0000"/>
              </a:buClr>
              <a:buFont typeface="Arial" panose="020B0604020202020204" pitchFamily="34" charset="0"/>
              <a:buChar char="•"/>
            </a:pPr>
            <a:r>
              <a:rPr lang="nl-NL" dirty="0" smtClean="0"/>
              <a:t>We kennen drie soorten “verzekeringen”</a:t>
            </a:r>
          </a:p>
          <a:p>
            <a:pPr lvl="1">
              <a:buClr>
                <a:srgbClr val="FF0000"/>
              </a:buClr>
              <a:buFont typeface="Arial" panose="020B0604020202020204" pitchFamily="34" charset="0"/>
              <a:buChar char="•"/>
            </a:pPr>
            <a:r>
              <a:rPr lang="nl-NL" b="1" u="sng" dirty="0" smtClean="0"/>
              <a:t>De particuliere verzekeringen</a:t>
            </a:r>
            <a:r>
              <a:rPr lang="nl-NL" dirty="0" smtClean="0"/>
              <a:t>. Die kun je afsluiten of niet en er zijn legio zaken waarvoor en onder welke voorwaarden je deze kunt of soms moet afsluiten</a:t>
            </a:r>
          </a:p>
          <a:p>
            <a:pPr lvl="1">
              <a:buClr>
                <a:srgbClr val="FF0000"/>
              </a:buClr>
              <a:buFont typeface="Arial" panose="020B0604020202020204" pitchFamily="34" charset="0"/>
              <a:buChar char="•"/>
            </a:pPr>
            <a:r>
              <a:rPr lang="nl-NL" b="1" u="sng" dirty="0" smtClean="0"/>
              <a:t>De sociale verzekeringen: </a:t>
            </a:r>
            <a:r>
              <a:rPr lang="nl-NL" dirty="0" smtClean="0"/>
              <a:t>die zijn onderverdeeld in twee categorieën: </a:t>
            </a:r>
            <a:endParaRPr lang="nl-NL" b="1" u="sng" dirty="0" smtClean="0"/>
          </a:p>
          <a:p>
            <a:pPr lvl="2">
              <a:buClr>
                <a:srgbClr val="FF0000"/>
              </a:buClr>
              <a:buFont typeface="Arial" panose="020B0604020202020204" pitchFamily="34" charset="0"/>
              <a:buChar char="•"/>
            </a:pPr>
            <a:r>
              <a:rPr lang="nl-NL" dirty="0" smtClean="0"/>
              <a:t>De volksverzekeringen</a:t>
            </a:r>
          </a:p>
          <a:p>
            <a:pPr lvl="2">
              <a:buClr>
                <a:srgbClr val="FF0000"/>
              </a:buClr>
              <a:buFont typeface="Arial" panose="020B0604020202020204" pitchFamily="34" charset="0"/>
              <a:buChar char="•"/>
            </a:pPr>
            <a:r>
              <a:rPr lang="nl-NL" dirty="0" smtClean="0"/>
              <a:t>De werknemersverzekeringen</a:t>
            </a:r>
          </a:p>
          <a:p>
            <a:pPr lvl="1">
              <a:buClr>
                <a:srgbClr val="FF0000"/>
              </a:buClr>
              <a:buFont typeface="Arial" panose="020B0604020202020204" pitchFamily="34" charset="0"/>
              <a:buChar char="•"/>
            </a:pPr>
            <a:r>
              <a:rPr lang="nl-NL" b="1" u="sng" dirty="0" smtClean="0"/>
              <a:t>De sociale voorzieningen: </a:t>
            </a:r>
            <a:r>
              <a:rPr lang="nl-NL" dirty="0" smtClean="0"/>
              <a:t>dit zijn eigenlijk geen verzekeringen, maar zekerheden</a:t>
            </a:r>
          </a:p>
        </p:txBody>
      </p:sp>
    </p:spTree>
    <p:extLst>
      <p:ext uri="{BB962C8B-B14F-4D97-AF65-F5344CB8AC3E}">
        <p14:creationId xmlns:p14="http://schemas.microsoft.com/office/powerpoint/2010/main" val="49460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anim calcmode="lin" valueType="num">
                                      <p:cBhvr>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81000"/>
            <a:ext cx="9372600" cy="690154"/>
          </a:xfrm>
        </p:spPr>
        <p:txBody>
          <a:bodyPr/>
          <a:lstStyle/>
          <a:p>
            <a:pPr algn="ctr"/>
            <a:r>
              <a:rPr lang="nl-NL" dirty="0"/>
              <a:t>verzekeringen</a:t>
            </a:r>
          </a:p>
        </p:txBody>
      </p:sp>
      <p:sp>
        <p:nvSpPr>
          <p:cNvPr id="3" name="Tijdelijke aanduiding voor inhoud 2"/>
          <p:cNvSpPr>
            <a:spLocks noGrp="1"/>
          </p:cNvSpPr>
          <p:nvPr>
            <p:ph idx="1"/>
          </p:nvPr>
        </p:nvSpPr>
        <p:spPr>
          <a:xfrm>
            <a:off x="1981200" y="1185314"/>
            <a:ext cx="9372600" cy="5167360"/>
          </a:xfrm>
        </p:spPr>
        <p:txBody>
          <a:bodyPr/>
          <a:lstStyle/>
          <a:p>
            <a:pPr>
              <a:buClr>
                <a:srgbClr val="FF0000"/>
              </a:buClr>
              <a:buFont typeface="Arial" panose="020B0604020202020204" pitchFamily="34" charset="0"/>
              <a:buChar char="•"/>
            </a:pPr>
            <a:r>
              <a:rPr lang="nl-NL" b="1" u="sng" dirty="0"/>
              <a:t>De particuliere </a:t>
            </a:r>
            <a:r>
              <a:rPr lang="nl-NL" b="1" u="sng" dirty="0" smtClean="0"/>
              <a:t>verzekeringen: </a:t>
            </a:r>
            <a:r>
              <a:rPr lang="nl-NL" dirty="0" smtClean="0"/>
              <a:t> dat zijn alle verzekeringen die je als persoon afsluit bij een verzekeraar. Sommige zijn verplicht zoals de aansprakelijkheidsverzekering, of ,als je een vervoersmiddel, hebt bijv. de auto of bromfiets verzekering of een ziekenfondsverzekering.</a:t>
            </a:r>
          </a:p>
          <a:p>
            <a:pPr marL="0" indent="0">
              <a:buClr>
                <a:srgbClr val="FF0000"/>
              </a:buClr>
              <a:buNone/>
            </a:pPr>
            <a:endParaRPr lang="nl-NL" dirty="0" smtClean="0"/>
          </a:p>
          <a:p>
            <a:pPr>
              <a:buClr>
                <a:srgbClr val="FF0000"/>
              </a:buClr>
              <a:buFont typeface="Arial" panose="020B0604020202020204" pitchFamily="34" charset="0"/>
              <a:buChar char="•"/>
            </a:pPr>
            <a:r>
              <a:rPr lang="nl-NL" b="1" u="sng" dirty="0"/>
              <a:t>De sociale </a:t>
            </a:r>
            <a:r>
              <a:rPr lang="nl-NL" b="1" u="sng" dirty="0" smtClean="0"/>
              <a:t>verzekeringen 1: </a:t>
            </a:r>
            <a:endParaRPr lang="nl-NL" dirty="0" smtClean="0"/>
          </a:p>
          <a:p>
            <a:pPr lvl="1">
              <a:buClr>
                <a:srgbClr val="FF0000"/>
              </a:buClr>
              <a:buFont typeface="Arial" panose="020B0604020202020204" pitchFamily="34" charset="0"/>
              <a:buChar char="•"/>
            </a:pPr>
            <a:r>
              <a:rPr lang="nl-NL" dirty="0"/>
              <a:t>De </a:t>
            </a:r>
            <a:r>
              <a:rPr lang="nl-NL" dirty="0" smtClean="0"/>
              <a:t>volksverzekeringen; dit zijn verzekeringen die voor iedere inwoner van Nederland gelden zoals de AOW; De WLZ (wet op langdurige zorg); de ANW (de algemene nabestaandenwet – deze wordt binnenkort aangepast); AKW (algemene kinderbijslagwet). </a:t>
            </a:r>
          </a:p>
          <a:p>
            <a:pPr lvl="1">
              <a:buClr>
                <a:srgbClr val="FF0000"/>
              </a:buClr>
              <a:buFont typeface="Arial" panose="020B0604020202020204" pitchFamily="34" charset="0"/>
              <a:buChar char="•"/>
            </a:pPr>
            <a:r>
              <a:rPr lang="nl-NL" dirty="0" smtClean="0"/>
              <a:t>Wie betalen deze verzekeringen? Die worden betaald door de werkenden en komen uit de belastingen en premies die zij over hun inkomen betalen. De uitvoering wordt gedaan door de SVB.</a:t>
            </a:r>
            <a:endParaRPr lang="nl-NL" dirty="0"/>
          </a:p>
          <a:p>
            <a:pPr lvl="1">
              <a:buClr>
                <a:srgbClr val="FF0000"/>
              </a:buClr>
              <a:buFont typeface="Arial" panose="020B0604020202020204" pitchFamily="34" charset="0"/>
              <a:buChar char="•"/>
            </a:pPr>
            <a:endParaRPr lang="nl-NL" dirty="0"/>
          </a:p>
        </p:txBody>
      </p:sp>
    </p:spTree>
    <p:extLst>
      <p:ext uri="{BB962C8B-B14F-4D97-AF65-F5344CB8AC3E}">
        <p14:creationId xmlns:p14="http://schemas.microsoft.com/office/powerpoint/2010/main" val="86904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aadmodelgebouw 16x9">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666335_TF03031027" id="{836AE9ED-5784-4731-B268-EAAB2F301BAC}" vid="{ED32C2F3-4D8A-4687-8179-F2193491F7B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1331</Words>
  <Application>Microsoft Office PowerPoint</Application>
  <PresentationFormat>Breedbeeld</PresentationFormat>
  <Paragraphs>116</Paragraphs>
  <Slides>13</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Wingdings</vt:lpstr>
      <vt:lpstr>Draadmodelgebouw 16x9</vt:lpstr>
      <vt:lpstr>Personeel en organisatie</vt:lpstr>
      <vt:lpstr>Even een korte terugblik</vt:lpstr>
      <vt:lpstr>Rechten en plichten</vt:lpstr>
      <vt:lpstr>De arbeidsovereenkomst</vt:lpstr>
      <vt:lpstr>De arbeidsovereenkomst</vt:lpstr>
      <vt:lpstr>collectieve arbeidsovereenkomst</vt:lpstr>
      <vt:lpstr>De Arbo-wet</vt:lpstr>
      <vt:lpstr>verzekeringen</vt:lpstr>
      <vt:lpstr>verzekeringen</vt:lpstr>
      <vt:lpstr>verzekeringen</vt:lpstr>
      <vt:lpstr>Verzekeringen en voorzieningen</vt:lpstr>
      <vt:lpstr>Loonbelasting</vt:lpstr>
      <vt:lpstr>We hebben nu alle uitleg gehad!</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Personeel en organisatie</dc:title>
  <dc:creator>Geraar de Jong</dc:creator>
  <cp:lastModifiedBy>Géraar de Jong</cp:lastModifiedBy>
  <cp:revision>46</cp:revision>
  <cp:lastPrinted>2017-12-11T09:07:53Z</cp:lastPrinted>
  <dcterms:created xsi:type="dcterms:W3CDTF">2017-12-10T20:02:40Z</dcterms:created>
  <dcterms:modified xsi:type="dcterms:W3CDTF">2020-03-20T14:17:11Z</dcterms:modified>
</cp:coreProperties>
</file>